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256" r:id="rId2"/>
    <p:sldId id="259" r:id="rId3"/>
    <p:sldId id="258" r:id="rId4"/>
    <p:sldId id="262" r:id="rId5"/>
    <p:sldId id="263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79" r:id="rId27"/>
    <p:sldId id="284" r:id="rId28"/>
    <p:sldId id="283" r:id="rId29"/>
    <p:sldId id="287" r:id="rId30"/>
    <p:sldId id="285" r:id="rId31"/>
    <p:sldId id="286" r:id="rId32"/>
    <p:sldId id="288" r:id="rId33"/>
    <p:sldId id="289" r:id="rId34"/>
    <p:sldId id="290" r:id="rId35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F9B2E"/>
    <a:srgbClr val="003300"/>
    <a:srgbClr val="282E3E"/>
    <a:srgbClr val="181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4" autoAdjust="0"/>
  </p:normalViewPr>
  <p:slideViewPr>
    <p:cSldViewPr snapToGrid="0">
      <p:cViewPr varScale="1">
        <p:scale>
          <a:sx n="57" d="100"/>
          <a:sy n="57" d="100"/>
        </p:scale>
        <p:origin x="3132" y="102"/>
      </p:cViewPr>
      <p:guideLst>
        <p:guide orient="horz" pos="4032"/>
        <p:guide pos="30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01685-A813-470E-9FEF-5598B04A62BD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7E857-C00D-47F0-89C2-5C97172B1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03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7E857-C00D-47F0-89C2-5C97172B127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74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D43-D283-44FE-A24E-CF983F3AF68C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641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100D-E86E-4E84-B7E1-79CD7B2790A8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41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5B3E-88C9-433C-8895-4CEA8957D218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34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A1361-EFEA-4C6E-B7EC-852AD87C131F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2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F4DD-B53D-4059-B5E9-3EBAF406E6DF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35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7CF1D-0D6E-4D41-A42C-52C38B6901DB}" type="datetime1">
              <a:rPr lang="pt-BR" smtClean="0"/>
              <a:t>01/12/2024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302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1A9-2FF5-4AA5-B346-799FC817711E}" type="datetime1">
              <a:rPr lang="pt-BR" smtClean="0"/>
              <a:t>01/12/2024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1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8730-A91C-47B9-9EDF-4F54114DD0B1}" type="datetime1">
              <a:rPr lang="pt-BR" smtClean="0"/>
              <a:t>01/12/2024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12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2DC4-42A3-44A6-92CB-DA77FE681E7B}" type="datetime1">
              <a:rPr lang="pt-BR" smtClean="0"/>
              <a:t>01/12/2024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12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E80D7-6AB5-4F35-8D81-663C99F335DC}" type="datetime1">
              <a:rPr lang="pt-BR" smtClean="0"/>
              <a:t>01/12/2024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991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F04A-68A4-447D-8DC2-58B3E73A268A}" type="datetime1">
              <a:rPr lang="pt-BR" smtClean="0"/>
              <a:t>01/12/2024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03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0FDDD-E094-4357-9B93-E650727804D4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40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ttypcs/ebook-rest-assure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12C6A23-F620-B952-FADB-0AA548DDB2BA}"/>
              </a:ext>
            </a:extLst>
          </p:cNvPr>
          <p:cNvSpPr/>
          <p:nvPr/>
        </p:nvSpPr>
        <p:spPr>
          <a:xfrm>
            <a:off x="-12032" y="0"/>
            <a:ext cx="9601200" cy="12801600"/>
          </a:xfrm>
          <a:prstGeom prst="rect">
            <a:avLst/>
          </a:prstGeom>
          <a:solidFill>
            <a:srgbClr val="282E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EBF508-EAF6-825C-71A7-544E1B07C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CD2C0C-861D-1403-C379-53DCCF930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C8FD96-F84B-62A9-A9F7-D2196B35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032" y="961874"/>
            <a:ext cx="9613232" cy="9744648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F35B57D3-AC70-ACCD-369D-050BDDA4AA65}"/>
              </a:ext>
            </a:extLst>
          </p:cNvPr>
          <p:cNvSpPr/>
          <p:nvPr/>
        </p:nvSpPr>
        <p:spPr>
          <a:xfrm>
            <a:off x="-12032" y="945832"/>
            <a:ext cx="9613232" cy="534936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6600"/>
              </a:solidFill>
              <a:highlight>
                <a:srgbClr val="282E3E"/>
              </a:highlight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88D99A-7D45-05B0-9627-2AB974258321}"/>
              </a:ext>
            </a:extLst>
          </p:cNvPr>
          <p:cNvSpPr txBox="1"/>
          <p:nvPr/>
        </p:nvSpPr>
        <p:spPr>
          <a:xfrm>
            <a:off x="2875547" y="904269"/>
            <a:ext cx="3850106" cy="523220"/>
          </a:xfrm>
          <a:prstGeom prst="rect">
            <a:avLst/>
          </a:prstGeom>
          <a:noFill/>
          <a:effectLst>
            <a:glow rad="63500">
              <a:schemeClr val="bg1">
                <a:alpha val="81000"/>
              </a:schemeClr>
            </a:glow>
            <a:outerShdw blurRad="330200" dist="342900" dir="11520000" sx="102000" sy="102000" algn="ctr" rotWithShape="0">
              <a:schemeClr val="bg1"/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 FORÇA DOS TESTES JAVA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75F20F8-93FE-5075-8F0E-34986209C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20" y="4091491"/>
            <a:ext cx="2074459" cy="177493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81EEE95-071C-65D8-10B1-FB46E9DFEB38}"/>
              </a:ext>
            </a:extLst>
          </p:cNvPr>
          <p:cNvSpPr txBox="1"/>
          <p:nvPr/>
        </p:nvSpPr>
        <p:spPr>
          <a:xfrm>
            <a:off x="256133" y="231559"/>
            <a:ext cx="9345067" cy="553998"/>
          </a:xfrm>
          <a:prstGeom prst="rect">
            <a:avLst/>
          </a:prstGeom>
          <a:noFill/>
          <a:effectLst>
            <a:glow rad="127000">
              <a:srgbClr val="92D050"/>
            </a:glow>
            <a:outerShdw blurRad="50800" dist="50800" dir="5400000" algn="ctr" rotWithShape="0">
              <a:srgbClr val="92D050"/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Desvendando</a:t>
            </a:r>
            <a:r>
              <a:rPr lang="pt-BR" sz="3000" dirty="0">
                <a:solidFill>
                  <a:srgbClr val="0F9B2E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 </a:t>
            </a:r>
            <a:r>
              <a:rPr lang="pt-BR" sz="3000" dirty="0"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Rest</a:t>
            </a:r>
            <a:r>
              <a:rPr lang="pt-BR" sz="3000" dirty="0">
                <a:solidFill>
                  <a:srgbClr val="0F9B2E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 </a:t>
            </a:r>
            <a:r>
              <a:rPr lang="pt-BR" sz="3000" dirty="0">
                <a:solidFill>
                  <a:schemeClr val="bg1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Assured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2B2C48E-3631-8649-F6D5-7B927A370E40}"/>
              </a:ext>
            </a:extLst>
          </p:cNvPr>
          <p:cNvSpPr/>
          <p:nvPr/>
        </p:nvSpPr>
        <p:spPr>
          <a:xfrm>
            <a:off x="2665264" y="11170999"/>
            <a:ext cx="4246608" cy="534936"/>
          </a:xfrm>
          <a:prstGeom prst="rect">
            <a:avLst/>
          </a:prstGeom>
          <a:solidFill>
            <a:srgbClr val="0F9B2E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1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Priscila</a:t>
            </a:r>
            <a:r>
              <a:rPr lang="pt-BR" sz="2000" dirty="0">
                <a:solidFill>
                  <a:schemeClr val="tx1"/>
                </a:solidFill>
                <a:latin typeface="Impact" panose="020B0806030902050204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Pereira</a:t>
            </a:r>
          </a:p>
        </p:txBody>
      </p:sp>
    </p:spTree>
    <p:extLst>
      <p:ext uri="{BB962C8B-B14F-4D97-AF65-F5344CB8AC3E}">
        <p14:creationId xmlns:p14="http://schemas.microsoft.com/office/powerpoint/2010/main" val="2498674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8D9F-A9BC-C286-47DF-A2315BA70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5BB86B5-0EA1-7392-5020-0B550D884B8B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CB5DB2E4-6907-747F-3AF6-097E2746ECF6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5A2EA862-E393-E2F8-9552-111255EEEE14}"/>
              </a:ext>
            </a:extLst>
          </p:cNvPr>
          <p:cNvSpPr txBox="1"/>
          <p:nvPr/>
        </p:nvSpPr>
        <p:spPr>
          <a:xfrm>
            <a:off x="1226842" y="2710290"/>
            <a:ext cx="7868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Neste exemplo anterior:</a:t>
            </a:r>
            <a:br>
              <a:rPr lang="pt-BR" sz="2400" dirty="0"/>
            </a:br>
            <a:r>
              <a:rPr lang="pt-BR" sz="2400" b="1" dirty="0" err="1"/>
              <a:t>RestAssured.baseURI</a:t>
            </a:r>
            <a:r>
              <a:rPr lang="pt-BR" sz="2400" b="1" dirty="0"/>
              <a:t>:</a:t>
            </a:r>
            <a:r>
              <a:rPr lang="pt-BR" sz="2400" dirty="0"/>
              <a:t> Define a URL base para as requisições.</a:t>
            </a:r>
            <a:br>
              <a:rPr lang="pt-BR" sz="2400" dirty="0"/>
            </a:br>
            <a:r>
              <a:rPr lang="pt-BR" sz="2400" b="1" dirty="0" err="1"/>
              <a:t>given</a:t>
            </a:r>
            <a:r>
              <a:rPr lang="pt-BR" sz="2400" b="1" dirty="0"/>
              <a:t>(): </a:t>
            </a:r>
            <a:r>
              <a:rPr lang="pt-BR" sz="2400" dirty="0"/>
              <a:t>Configura a requisição, onde você pode adicionar </a:t>
            </a:r>
            <a:r>
              <a:rPr lang="pt-BR" sz="2400" dirty="0" err="1"/>
              <a:t>headers</a:t>
            </a:r>
            <a:r>
              <a:rPr lang="pt-BR" sz="2400" dirty="0"/>
              <a:t> e o corpo da requisição.</a:t>
            </a:r>
            <a:br>
              <a:rPr lang="pt-BR" sz="2400" dirty="0"/>
            </a:br>
            <a:r>
              <a:rPr lang="pt-BR" sz="2400" b="1" dirty="0"/>
              <a:t>header("</a:t>
            </a:r>
            <a:r>
              <a:rPr lang="pt-BR" sz="2400" b="1" dirty="0" err="1"/>
              <a:t>Content-Type</a:t>
            </a:r>
            <a:r>
              <a:rPr lang="pt-BR" sz="2400" b="1" dirty="0"/>
              <a:t>", "</a:t>
            </a:r>
            <a:r>
              <a:rPr lang="pt-BR" sz="2400" b="1" dirty="0" err="1"/>
              <a:t>application</a:t>
            </a:r>
            <a:r>
              <a:rPr lang="pt-BR" sz="2400" b="1" dirty="0"/>
              <a:t>/</a:t>
            </a:r>
            <a:r>
              <a:rPr lang="pt-BR" sz="2400" b="1" dirty="0" err="1"/>
              <a:t>json</a:t>
            </a:r>
            <a:r>
              <a:rPr lang="pt-BR" sz="2400" b="1" dirty="0"/>
              <a:t>"): </a:t>
            </a:r>
            <a:r>
              <a:rPr lang="pt-BR" sz="2400" dirty="0"/>
              <a:t>Define o tipo de conteúdo da requisição como JSON.</a:t>
            </a:r>
            <a:br>
              <a:rPr lang="pt-BR" sz="2400" dirty="0"/>
            </a:br>
            <a:r>
              <a:rPr lang="pt-BR" sz="2400" b="1" dirty="0"/>
              <a:t>body(...): </a:t>
            </a:r>
            <a:r>
              <a:rPr lang="pt-BR" sz="2400" dirty="0"/>
              <a:t>Define o corpo da requisição, que neste caso é um JSON contendo os dados do novo usuário.</a:t>
            </a:r>
            <a:br>
              <a:rPr lang="pt-BR" sz="2400" dirty="0"/>
            </a:br>
            <a:r>
              <a:rPr lang="pt-BR" sz="2400" b="1" dirty="0"/>
              <a:t>post("/</a:t>
            </a:r>
            <a:r>
              <a:rPr lang="pt-BR" sz="2400" b="1" dirty="0" err="1"/>
              <a:t>users</a:t>
            </a:r>
            <a:r>
              <a:rPr lang="pt-BR" sz="2400" b="1" dirty="0"/>
              <a:t>"): </a:t>
            </a:r>
            <a:r>
              <a:rPr lang="pt-BR" sz="2400" dirty="0"/>
              <a:t>Especifica que estamos fazendo uma requisição POST para o </a:t>
            </a:r>
            <a:r>
              <a:rPr lang="pt-BR" sz="2400" dirty="0" err="1"/>
              <a:t>endpoint</a:t>
            </a:r>
            <a:r>
              <a:rPr lang="pt-BR" sz="2400" dirty="0"/>
              <a:t> /</a:t>
            </a:r>
            <a:r>
              <a:rPr lang="pt-BR" sz="2400" dirty="0" err="1"/>
              <a:t>users</a:t>
            </a:r>
            <a:r>
              <a:rPr lang="pt-BR" sz="2400" dirty="0"/>
              <a:t>.</a:t>
            </a:r>
            <a:br>
              <a:rPr lang="pt-BR" sz="2400" dirty="0"/>
            </a:br>
            <a:r>
              <a:rPr lang="pt-BR" sz="2400" b="1" dirty="0" err="1"/>
              <a:t>then</a:t>
            </a:r>
            <a:r>
              <a:rPr lang="pt-BR" sz="2400" b="1" dirty="0"/>
              <a:t>(): </a:t>
            </a:r>
            <a:r>
              <a:rPr lang="pt-BR" sz="2400" dirty="0"/>
              <a:t>Permite fazer validações na resposta.</a:t>
            </a:r>
            <a:br>
              <a:rPr lang="pt-BR" sz="2400" dirty="0"/>
            </a:br>
            <a:r>
              <a:rPr lang="pt-BR" sz="2400" b="1" dirty="0" err="1"/>
              <a:t>statusCode</a:t>
            </a:r>
            <a:r>
              <a:rPr lang="pt-BR" sz="2400" b="1" dirty="0"/>
              <a:t>(201): </a:t>
            </a:r>
            <a:r>
              <a:rPr lang="pt-BR" sz="2400" dirty="0"/>
              <a:t>Verifica se o servidor retornou o código de status 201.</a:t>
            </a:r>
            <a:br>
              <a:rPr lang="pt-BR" sz="2400" dirty="0"/>
            </a:br>
            <a:r>
              <a:rPr lang="pt-BR" sz="2400" b="1" dirty="0"/>
              <a:t>body("</a:t>
            </a:r>
            <a:r>
              <a:rPr lang="pt-BR" sz="2400" b="1" dirty="0" err="1"/>
              <a:t>name</a:t>
            </a:r>
            <a:r>
              <a:rPr lang="pt-BR" sz="2400" b="1" dirty="0"/>
              <a:t>", </a:t>
            </a:r>
            <a:r>
              <a:rPr lang="pt-BR" sz="2400" b="1" dirty="0" err="1"/>
              <a:t>equalTo</a:t>
            </a:r>
            <a:r>
              <a:rPr lang="pt-BR" sz="2400" b="1" dirty="0"/>
              <a:t>("John Doe")): </a:t>
            </a:r>
            <a:r>
              <a:rPr lang="pt-BR" sz="2400" dirty="0"/>
              <a:t>Valida que o nome retornado no corpo da resposta é "John Doe".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C556FB-73EC-F49A-0656-3B67A35A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D5ABE7-BB51-C98C-A518-7A156FA9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24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7D00C-C637-7367-FB1F-CD1BC4D26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D7D787-C46F-976E-CE3C-5FFA138C88D1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6703BC05-8703-EF85-860F-7C2211D4CFD4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B9F6E07F-08E3-D14D-2AD6-4016C3AE8284}"/>
              </a:ext>
            </a:extLst>
          </p:cNvPr>
          <p:cNvSpPr txBox="1"/>
          <p:nvPr/>
        </p:nvSpPr>
        <p:spPr>
          <a:xfrm>
            <a:off x="1226841" y="216560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Requisição PUT</a:t>
            </a:r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88B474A8-1823-FC37-FF82-C7BE2811F4BE}"/>
              </a:ext>
            </a:extLst>
          </p:cNvPr>
          <p:cNvSpPr txBox="1"/>
          <p:nvPr/>
        </p:nvSpPr>
        <p:spPr>
          <a:xfrm>
            <a:off x="1226842" y="2878611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requisição PUT é usada para atualizar dados existentes no servidor. A diferença entre uma requisição PUT e uma POST é que a PUT é idempotente, o que significa que se você enviar a mesma requisição várias vezes, o resultado será o mesmo (o recurso será atualizado da mesma forma).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E332F7F3-133F-F19C-1134-B556BBD156D9}"/>
              </a:ext>
            </a:extLst>
          </p:cNvPr>
          <p:cNvSpPr txBox="1"/>
          <p:nvPr/>
        </p:nvSpPr>
        <p:spPr>
          <a:xfrm>
            <a:off x="1226841" y="5569803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Aqui está um exemplo de como fazer uma requisição PUT usando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: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06929062-0EC7-09E1-D956-9AEE7B7B0FC2}"/>
              </a:ext>
            </a:extLst>
          </p:cNvPr>
          <p:cNvSpPr txBox="1"/>
          <p:nvPr/>
        </p:nvSpPr>
        <p:spPr>
          <a:xfrm>
            <a:off x="1226841" y="4891034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Estrutura de uma Requisição PUT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5DB49CA-82F4-0BE5-C852-54DAD470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41" y="6665054"/>
            <a:ext cx="6569622" cy="4812713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7F731C2-EB8C-8EF5-C8ED-213F3A33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0933D25F-18AE-2F15-EA19-D874FCE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43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A22AB-E33F-2850-14E0-FAA51316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C941ADA-1297-F6AE-A440-725FD9568475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4F8719D1-CCBE-30DB-39DB-C8C6D8251FBB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DAA7744F-2B5C-501E-49B8-02D78B810FDC}"/>
              </a:ext>
            </a:extLst>
          </p:cNvPr>
          <p:cNvSpPr txBox="1"/>
          <p:nvPr/>
        </p:nvSpPr>
        <p:spPr>
          <a:xfrm>
            <a:off x="1226842" y="2710290"/>
            <a:ext cx="7868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No exemplo anterior:</a:t>
            </a:r>
            <a:br>
              <a:rPr lang="pt-BR" sz="2400" dirty="0"/>
            </a:br>
            <a:r>
              <a:rPr lang="pt-BR" sz="2400" b="1" dirty="0" err="1"/>
              <a:t>RestAssured.baseURI</a:t>
            </a:r>
            <a:r>
              <a:rPr lang="pt-BR" sz="2400" b="1" dirty="0"/>
              <a:t>: </a:t>
            </a:r>
            <a:r>
              <a:rPr lang="pt-BR" sz="2400" dirty="0"/>
              <a:t>Define a URL base para as requisições.</a:t>
            </a:r>
          </a:p>
          <a:p>
            <a:r>
              <a:rPr lang="pt-BR" sz="2400" b="1" dirty="0" err="1"/>
              <a:t>given</a:t>
            </a:r>
            <a:r>
              <a:rPr lang="pt-BR" sz="2400" b="1" dirty="0"/>
              <a:t>(): </a:t>
            </a:r>
            <a:r>
              <a:rPr lang="pt-BR" sz="2400" dirty="0"/>
              <a:t>Configura a requisição, onde você pode adicionar </a:t>
            </a:r>
            <a:r>
              <a:rPr lang="pt-BR" sz="2400" dirty="0" err="1"/>
              <a:t>headers</a:t>
            </a:r>
            <a:r>
              <a:rPr lang="pt-BR" sz="2400" dirty="0"/>
              <a:t> e o corpo da requisição.</a:t>
            </a:r>
          </a:p>
          <a:p>
            <a:r>
              <a:rPr lang="pt-BR" sz="2400" b="1" dirty="0"/>
              <a:t>header("</a:t>
            </a:r>
            <a:r>
              <a:rPr lang="pt-BR" sz="2400" b="1" dirty="0" err="1"/>
              <a:t>Content-Type</a:t>
            </a:r>
            <a:r>
              <a:rPr lang="pt-BR" sz="2400" b="1" dirty="0"/>
              <a:t>", "</a:t>
            </a:r>
            <a:r>
              <a:rPr lang="pt-BR" sz="2400" b="1" dirty="0" err="1"/>
              <a:t>application</a:t>
            </a:r>
            <a:r>
              <a:rPr lang="pt-BR" sz="2400" b="1" dirty="0"/>
              <a:t>/</a:t>
            </a:r>
            <a:r>
              <a:rPr lang="pt-BR" sz="2400" b="1" dirty="0" err="1"/>
              <a:t>json</a:t>
            </a:r>
            <a:r>
              <a:rPr lang="pt-BR" sz="2400" b="1" dirty="0"/>
              <a:t>"): </a:t>
            </a:r>
            <a:r>
              <a:rPr lang="pt-BR" sz="2400" dirty="0"/>
              <a:t>Define o tipo de conteúdo da requisição como JSON.</a:t>
            </a:r>
          </a:p>
          <a:p>
            <a:r>
              <a:rPr lang="pt-BR" sz="2400" b="1" dirty="0"/>
              <a:t>body(...): </a:t>
            </a:r>
            <a:r>
              <a:rPr lang="pt-BR" sz="2400" dirty="0"/>
              <a:t>Define o corpo da requisição, que neste caso é um JSON contendo os dados atualizados do usuário.</a:t>
            </a:r>
          </a:p>
          <a:p>
            <a:r>
              <a:rPr lang="pt-BR" sz="2400" b="1" dirty="0" err="1"/>
              <a:t>put</a:t>
            </a:r>
            <a:r>
              <a:rPr lang="pt-BR" sz="2400" b="1" dirty="0"/>
              <a:t>("/</a:t>
            </a:r>
            <a:r>
              <a:rPr lang="pt-BR" sz="2400" b="1" dirty="0" err="1"/>
              <a:t>users</a:t>
            </a:r>
            <a:r>
              <a:rPr lang="pt-BR" sz="2400" b="1" dirty="0"/>
              <a:t>/1"): </a:t>
            </a:r>
            <a:r>
              <a:rPr lang="pt-BR" sz="2400" dirty="0"/>
              <a:t>Especifica que estamos fazendo uma requisição PUT para o </a:t>
            </a:r>
            <a:r>
              <a:rPr lang="pt-BR" sz="2400" dirty="0" err="1"/>
              <a:t>endpoint</a:t>
            </a:r>
            <a:r>
              <a:rPr lang="pt-BR" sz="2400" dirty="0"/>
              <a:t> /</a:t>
            </a:r>
            <a:r>
              <a:rPr lang="pt-BR" sz="2400" dirty="0" err="1"/>
              <a:t>users</a:t>
            </a:r>
            <a:r>
              <a:rPr lang="pt-BR" sz="2400" dirty="0"/>
              <a:t>/1.</a:t>
            </a:r>
          </a:p>
          <a:p>
            <a:r>
              <a:rPr lang="pt-BR" sz="2400" b="1" dirty="0" err="1"/>
              <a:t>then</a:t>
            </a:r>
            <a:r>
              <a:rPr lang="pt-BR" sz="2400" b="1" dirty="0"/>
              <a:t>(): </a:t>
            </a:r>
            <a:r>
              <a:rPr lang="pt-BR" sz="2400" dirty="0"/>
              <a:t>Permite fazer validações na resposta.</a:t>
            </a:r>
          </a:p>
          <a:p>
            <a:r>
              <a:rPr lang="pt-BR" sz="2400" b="1" dirty="0" err="1"/>
              <a:t>statusCode</a:t>
            </a:r>
            <a:r>
              <a:rPr lang="pt-BR" sz="2400" b="1" dirty="0"/>
              <a:t>(200): </a:t>
            </a:r>
            <a:r>
              <a:rPr lang="pt-BR" sz="2400" dirty="0"/>
              <a:t>Verifica se o servidor retornou o código de status 200, indicando que a atualização foi bem-sucedida.</a:t>
            </a:r>
          </a:p>
          <a:p>
            <a:r>
              <a:rPr lang="pt-BR" sz="2400" b="1" dirty="0"/>
              <a:t>body("</a:t>
            </a:r>
            <a:r>
              <a:rPr lang="pt-BR" sz="2400" b="1" dirty="0" err="1"/>
              <a:t>name</a:t>
            </a:r>
            <a:r>
              <a:rPr lang="pt-BR" sz="2400" b="1" dirty="0"/>
              <a:t>", </a:t>
            </a:r>
            <a:r>
              <a:rPr lang="pt-BR" sz="2400" b="1" dirty="0" err="1"/>
              <a:t>equalTo</a:t>
            </a:r>
            <a:r>
              <a:rPr lang="pt-BR" sz="2400" b="1" dirty="0"/>
              <a:t>("Jane Doe")): </a:t>
            </a:r>
            <a:r>
              <a:rPr lang="pt-BR" sz="2400" dirty="0"/>
              <a:t>Valida que o nome retornado no corpo da resposta é "Jane Doe".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E1177A-F98B-41EB-DD0D-BE0BCF86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744B35-6623-E85B-9D07-65414522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12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6A90-2DDB-210C-BEA9-10537848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7AF266C-F40F-D4A0-3FEB-C9C39A5FB986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32DED10B-13A2-6887-E183-630585B4486C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039FFC35-BA71-4B82-96DA-7D3BE6064535}"/>
              </a:ext>
            </a:extLst>
          </p:cNvPr>
          <p:cNvSpPr txBox="1"/>
          <p:nvPr/>
        </p:nvSpPr>
        <p:spPr>
          <a:xfrm>
            <a:off x="1226841" y="216560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Requisição DELETE</a:t>
            </a:r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19582FA4-0F02-56FD-EC77-98DCC2FA8E47}"/>
              </a:ext>
            </a:extLst>
          </p:cNvPr>
          <p:cNvSpPr txBox="1"/>
          <p:nvPr/>
        </p:nvSpPr>
        <p:spPr>
          <a:xfrm>
            <a:off x="1226842" y="2878611"/>
            <a:ext cx="78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requisição DELETE é usada para remover recursos do servidor. Quando você faz uma requisição DELETE, está solicitando ao servidor que elimine o recurso especificado.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24B8DD16-73D4-85BF-2383-67609F36B0D0}"/>
              </a:ext>
            </a:extLst>
          </p:cNvPr>
          <p:cNvSpPr txBox="1"/>
          <p:nvPr/>
        </p:nvSpPr>
        <p:spPr>
          <a:xfrm>
            <a:off x="1226842" y="5344418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Aqui está um exemplo de como fazer uma requisição DELETE usando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: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B7B33FAD-0FE4-2262-C519-09EE20254AFA}"/>
              </a:ext>
            </a:extLst>
          </p:cNvPr>
          <p:cNvSpPr txBox="1"/>
          <p:nvPr/>
        </p:nvSpPr>
        <p:spPr>
          <a:xfrm>
            <a:off x="1226840" y="4538751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Estrutura de uma Requisição DELETE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7BAACD7-1F21-8EBF-32DB-B8186D043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41" y="6396307"/>
            <a:ext cx="7234771" cy="5791144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6D28253-67A6-2A8F-786A-41CF75A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1BCEF9-1033-A107-98BA-B147FCA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99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E381D-015F-8EF4-6FB0-27399F69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684EA0C-8030-8E61-4ED6-1491AE6FF104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F0A38E65-CC7E-393C-E810-AF1BED2E354B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C41318FA-1C67-C9DC-8ED8-65D9557BED6A}"/>
              </a:ext>
            </a:extLst>
          </p:cNvPr>
          <p:cNvSpPr txBox="1"/>
          <p:nvPr/>
        </p:nvSpPr>
        <p:spPr>
          <a:xfrm>
            <a:off x="1226842" y="2615148"/>
            <a:ext cx="78686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No exemplo anterior:</a:t>
            </a:r>
            <a:br>
              <a:rPr lang="pt-BR" sz="2400" dirty="0"/>
            </a:br>
            <a:r>
              <a:rPr lang="pt-BR" sz="2400" b="1" dirty="0" err="1"/>
              <a:t>RestAssured.baseURI</a:t>
            </a:r>
            <a:r>
              <a:rPr lang="pt-BR" sz="2400" b="1" dirty="0"/>
              <a:t>: </a:t>
            </a:r>
            <a:r>
              <a:rPr lang="pt-BR" sz="2400" dirty="0"/>
              <a:t>Define a URL base para as requisições.</a:t>
            </a:r>
          </a:p>
          <a:p>
            <a:r>
              <a:rPr lang="pt-BR" sz="2400" b="1" dirty="0" err="1"/>
              <a:t>given</a:t>
            </a:r>
            <a:r>
              <a:rPr lang="pt-BR" sz="2400" b="1" dirty="0"/>
              <a:t>(): </a:t>
            </a:r>
            <a:r>
              <a:rPr lang="pt-BR" sz="2400" dirty="0"/>
              <a:t>Configura a requisição, onde você pode adicionar </a:t>
            </a:r>
            <a:r>
              <a:rPr lang="pt-BR" sz="2400" dirty="0" err="1"/>
              <a:t>headers</a:t>
            </a:r>
            <a:r>
              <a:rPr lang="pt-BR" sz="2400" dirty="0"/>
              <a:t>, se necessário.</a:t>
            </a:r>
          </a:p>
          <a:p>
            <a:r>
              <a:rPr lang="pt-BR" sz="2400" b="1" dirty="0" err="1"/>
              <a:t>when</a:t>
            </a:r>
            <a:r>
              <a:rPr lang="pt-BR" sz="2400" b="1" dirty="0"/>
              <a:t>(): </a:t>
            </a:r>
            <a:r>
              <a:rPr lang="pt-BR" sz="2400" dirty="0"/>
              <a:t>Inicia a execução da requisição.</a:t>
            </a:r>
          </a:p>
          <a:p>
            <a:r>
              <a:rPr lang="pt-BR" sz="2400" b="1" dirty="0"/>
              <a:t>delete("/</a:t>
            </a:r>
            <a:r>
              <a:rPr lang="pt-BR" sz="2400" b="1" dirty="0" err="1"/>
              <a:t>users</a:t>
            </a:r>
            <a:r>
              <a:rPr lang="pt-BR" sz="2400" b="1" dirty="0"/>
              <a:t>/1"): </a:t>
            </a:r>
            <a:r>
              <a:rPr lang="pt-BR" sz="2400" dirty="0"/>
              <a:t>Especifica que estamos fazendo uma requisição DELETE para o </a:t>
            </a:r>
            <a:r>
              <a:rPr lang="pt-BR" sz="2400" dirty="0" err="1"/>
              <a:t>endpoint</a:t>
            </a:r>
            <a:r>
              <a:rPr lang="pt-BR" sz="2400" dirty="0"/>
              <a:t> /</a:t>
            </a:r>
            <a:r>
              <a:rPr lang="pt-BR" sz="2400" dirty="0" err="1"/>
              <a:t>users</a:t>
            </a:r>
            <a:r>
              <a:rPr lang="pt-BR" sz="2400" dirty="0"/>
              <a:t>/1.</a:t>
            </a:r>
          </a:p>
          <a:p>
            <a:r>
              <a:rPr lang="pt-BR" sz="2400" b="1" dirty="0" err="1"/>
              <a:t>then</a:t>
            </a:r>
            <a:r>
              <a:rPr lang="pt-BR" sz="2400" b="1" dirty="0"/>
              <a:t>(): </a:t>
            </a:r>
            <a:r>
              <a:rPr lang="pt-BR" sz="2400" dirty="0"/>
              <a:t>Permite fazer validações na resposta.</a:t>
            </a:r>
          </a:p>
          <a:p>
            <a:r>
              <a:rPr lang="pt-BR" sz="2400" b="1" dirty="0" err="1"/>
              <a:t>statusCode</a:t>
            </a:r>
            <a:r>
              <a:rPr lang="pt-BR" sz="2400" b="1" dirty="0"/>
              <a:t>(204): </a:t>
            </a:r>
            <a:r>
              <a:rPr lang="pt-BR" sz="2400" dirty="0"/>
              <a:t>Verifica se o servidor retornou o código de status 204.".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DF7423-86E5-D718-E74B-94A257EB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05F77CA-FED7-4B72-D2AE-07F8FE4A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916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016E8-3ABB-A235-7AAD-650B2D06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31B620-34E6-1DC8-E693-72740745FC29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Validação de Respostas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7B578-0D7F-05BE-0E0C-510E18F701EE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1577227-60E4-BF8C-4715-F05D06CD8A1E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1080001-EB4D-F76C-EC10-E7CC30F2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5CA8FBB-315A-C6FF-D6FA-FB7FCA00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86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35B6B-D61D-7C14-DBCD-9CB142B1C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C030413-31F2-5773-638F-2E637C694112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DDC62391-6CB7-6789-792C-27AE150424AA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Validação de Respostas com </a:t>
            </a:r>
            <a:r>
              <a:rPr lang="pt-BR" sz="4000" dirty="0" err="1"/>
              <a:t>Rest</a:t>
            </a:r>
            <a:r>
              <a:rPr lang="pt-BR" sz="4000" dirty="0"/>
              <a:t> </a:t>
            </a:r>
            <a:r>
              <a:rPr lang="pt-BR" sz="4000" dirty="0" err="1"/>
              <a:t>Assured</a:t>
            </a:r>
            <a:endParaRPr lang="pt-BR" sz="4000" b="1" dirty="0"/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AE8671FF-321D-17F8-8A06-A957ED2B6393}"/>
              </a:ext>
            </a:extLst>
          </p:cNvPr>
          <p:cNvSpPr txBox="1"/>
          <p:nvPr/>
        </p:nvSpPr>
        <p:spPr>
          <a:xfrm>
            <a:off x="1226841" y="2325484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validação de respostas é um aspecto crucial dos testes de integração com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, garantindo que as respostas das APIs estejam corretas e atendam às expectativas. Vamos explorar como validar o código de status, os </a:t>
            </a:r>
            <a:r>
              <a:rPr lang="pt-BR" sz="2400" dirty="0" err="1"/>
              <a:t>headers</a:t>
            </a:r>
            <a:r>
              <a:rPr lang="pt-BR" sz="2400" dirty="0"/>
              <a:t> e o corpo da resposta.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FE56D252-C31F-2EF4-1E45-D5A01379D5E6}"/>
              </a:ext>
            </a:extLst>
          </p:cNvPr>
          <p:cNvSpPr txBox="1"/>
          <p:nvPr/>
        </p:nvSpPr>
        <p:spPr>
          <a:xfrm>
            <a:off x="1226840" y="5150930"/>
            <a:ext cx="7868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Validar o código de status HTTP é essencial para garantir que a API está retornando o status correto, indicando o resultado esperado da operação (por exemplo, 200 OK, 201 </a:t>
            </a:r>
            <a:r>
              <a:rPr lang="pt-BR" sz="2400" dirty="0" err="1"/>
              <a:t>Created</a:t>
            </a:r>
            <a:r>
              <a:rPr lang="pt-BR" sz="2400" dirty="0"/>
              <a:t>, 204 No </a:t>
            </a:r>
            <a:r>
              <a:rPr lang="pt-BR" sz="2400" dirty="0" err="1"/>
              <a:t>Content</a:t>
            </a:r>
            <a:r>
              <a:rPr lang="pt-BR" sz="2400" dirty="0"/>
              <a:t>, etc.).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2AC0BA57-C8F6-D16E-F510-16F9A5FD87F3}"/>
              </a:ext>
            </a:extLst>
          </p:cNvPr>
          <p:cNvSpPr txBox="1"/>
          <p:nvPr/>
        </p:nvSpPr>
        <p:spPr>
          <a:xfrm>
            <a:off x="1226841" y="439377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Validação do Código de Status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AC29BC-26EA-F073-2D82-5636BE0D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41" y="7134486"/>
            <a:ext cx="7193828" cy="4998374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C849583-E1C5-E25C-75AB-F15A21F6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893F57-7451-6ED8-195D-FA1F95D9B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99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3EF6-EC3F-1BD4-B76E-D591EA74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0F0D68E-101E-7DE1-D750-983D717CD2F1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04225B62-337E-BC7B-B856-2474B8F57AEC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Validação de Respostas com </a:t>
            </a:r>
            <a:r>
              <a:rPr lang="pt-BR" sz="4000" dirty="0" err="1"/>
              <a:t>Rest</a:t>
            </a:r>
            <a:r>
              <a:rPr lang="pt-BR" sz="4000" dirty="0"/>
              <a:t> </a:t>
            </a:r>
            <a:r>
              <a:rPr lang="pt-BR" sz="4000" dirty="0" err="1"/>
              <a:t>Assured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E851BF30-896A-7092-15B0-2A41672EF26B}"/>
              </a:ext>
            </a:extLst>
          </p:cNvPr>
          <p:cNvSpPr txBox="1"/>
          <p:nvPr/>
        </p:nvSpPr>
        <p:spPr>
          <a:xfrm>
            <a:off x="1226841" y="3183365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</a:t>
            </a:r>
            <a:r>
              <a:rPr lang="pt-BR" sz="2400" dirty="0" err="1"/>
              <a:t>headers</a:t>
            </a:r>
            <a:r>
              <a:rPr lang="pt-BR" sz="2400" dirty="0"/>
              <a:t> da resposta contêm informações adicionais importantes, como o tipo de conteúdo (</a:t>
            </a:r>
            <a:r>
              <a:rPr lang="pt-BR" sz="2400" dirty="0" err="1"/>
              <a:t>Content-Type</a:t>
            </a:r>
            <a:r>
              <a:rPr lang="pt-BR" sz="2400" dirty="0"/>
              <a:t>), codificação (</a:t>
            </a:r>
            <a:r>
              <a:rPr lang="pt-BR" sz="2400" dirty="0" err="1"/>
              <a:t>Content-Encoding</a:t>
            </a:r>
            <a:r>
              <a:rPr lang="pt-BR" sz="2400" dirty="0"/>
              <a:t>), entre outros. Validar esses </a:t>
            </a:r>
            <a:r>
              <a:rPr lang="pt-BR" sz="2400" dirty="0" err="1"/>
              <a:t>headers</a:t>
            </a:r>
            <a:r>
              <a:rPr lang="pt-BR" sz="2400" dirty="0"/>
              <a:t> ajuda a garantir que a resposta está sendo entregue no formato esperado.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CC9A744C-F61A-C457-CEEB-51C482866A97}"/>
              </a:ext>
            </a:extLst>
          </p:cNvPr>
          <p:cNvSpPr txBox="1"/>
          <p:nvPr/>
        </p:nvSpPr>
        <p:spPr>
          <a:xfrm>
            <a:off x="1226841" y="237769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Validação dos </a:t>
            </a:r>
            <a:r>
              <a:rPr lang="pt-BR" sz="3200" dirty="0" err="1"/>
              <a:t>Headers</a:t>
            </a:r>
            <a:endParaRPr lang="pt-BR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556FA2-AA0D-A121-B1DB-783E93621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105496"/>
            <a:ext cx="7162201" cy="4916626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8EE0AB-2724-B4FC-C691-86573F83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3881DF8-5291-668B-CF19-054F9E20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6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2A2E-05AB-4EF0-0F8E-8FFF04CA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0252D4A-3A88-1FBA-2E66-336310FBB2B6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6B42FAAB-2F89-92D4-5EEB-E5783EA55969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Validação de Respostas com </a:t>
            </a:r>
            <a:r>
              <a:rPr lang="pt-BR" sz="4000" dirty="0" err="1"/>
              <a:t>Rest</a:t>
            </a:r>
            <a:r>
              <a:rPr lang="pt-BR" sz="4000" dirty="0"/>
              <a:t> </a:t>
            </a:r>
            <a:r>
              <a:rPr lang="pt-BR" sz="4000" dirty="0" err="1"/>
              <a:t>Assured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044867C0-0EF3-FC67-1D5C-77851BAD2A28}"/>
              </a:ext>
            </a:extLst>
          </p:cNvPr>
          <p:cNvSpPr txBox="1"/>
          <p:nvPr/>
        </p:nvSpPr>
        <p:spPr>
          <a:xfrm>
            <a:off x="1299411" y="3166504"/>
            <a:ext cx="7868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validação do corpo da resposta é crucial para garantir que os dados retornados pela API estejam corretos e completos. Utilizando </a:t>
            </a:r>
            <a:r>
              <a:rPr lang="pt-BR" sz="2400" dirty="0" err="1"/>
              <a:t>JsonPath</a:t>
            </a:r>
            <a:r>
              <a:rPr lang="pt-BR" sz="2400" dirty="0"/>
              <a:t> ou </a:t>
            </a:r>
            <a:r>
              <a:rPr lang="pt-BR" sz="2400" dirty="0" err="1"/>
              <a:t>XmlPath</a:t>
            </a:r>
            <a:r>
              <a:rPr lang="pt-BR" sz="2400" dirty="0"/>
              <a:t>, é possível extrair e validar campos específicos dentro do JSON ou XML retornado.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152A6634-AFE4-6B5F-4B4B-5D3756A46366}"/>
              </a:ext>
            </a:extLst>
          </p:cNvPr>
          <p:cNvSpPr txBox="1"/>
          <p:nvPr/>
        </p:nvSpPr>
        <p:spPr>
          <a:xfrm>
            <a:off x="1226841" y="237769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Validação do Corpo da Resposta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1BED0B-9F10-FF6E-1329-E1D55360C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11" y="4940195"/>
            <a:ext cx="6945762" cy="5118205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BF82422-14EF-F571-0628-3C2BEAB3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5868F77-596F-E1F6-FDDF-8646D0A8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2159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8C779-872C-5A30-8C06-96F01568D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8DD63D6-A639-1E1B-F646-AC2F9CC2EE4F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Validação de Esquemas JSON e XML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75AB14-84E7-4A4F-AAFD-159AE478E88C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945EBD1-4E6F-08C6-CAD9-F1596518EFD1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C44028F-7B1F-DB30-876F-F377BBF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A6EEA62-6D4F-3094-4487-72D78CC4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057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32D16B-DFFE-5CA6-8685-6318A0DE98D5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3CE53AAF-54E2-9B28-3514-24051381683B}"/>
              </a:ext>
            </a:extLst>
          </p:cNvPr>
          <p:cNvSpPr txBox="1"/>
          <p:nvPr/>
        </p:nvSpPr>
        <p:spPr>
          <a:xfrm>
            <a:off x="1226842" y="2076559"/>
            <a:ext cx="7868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No universo da programação Java, a automação de testes de integração é essencial para garantir que todas as partes de uma aplicação funcionem harmoniosamente. O Rest Assured é uma ferramenta poderosa que facilita a criação e execução de testes automatizados para APIs </a:t>
            </a:r>
            <a:r>
              <a:rPr lang="pt-BR" sz="2400" dirty="0" err="1"/>
              <a:t>RESTful</a:t>
            </a:r>
            <a:r>
              <a:rPr lang="pt-BR" sz="2400" dirty="0"/>
              <a:t>. Ele permite aos desenvolvedores realizar requisições HTTP e validar respostas de maneira simples e eficiente.</a:t>
            </a:r>
            <a:endParaRPr lang="pt-BR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1014A34-CFE5-2F38-A473-68815869A17F}"/>
              </a:ext>
            </a:extLst>
          </p:cNvPr>
          <p:cNvSpPr txBox="1"/>
          <p:nvPr/>
        </p:nvSpPr>
        <p:spPr>
          <a:xfrm>
            <a:off x="1299411" y="850228"/>
            <a:ext cx="649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Introdução AO </a:t>
            </a:r>
            <a:r>
              <a:rPr lang="pt-BR" sz="4000" b="1" dirty="0" err="1"/>
              <a:t>Rest</a:t>
            </a:r>
            <a:r>
              <a:rPr lang="pt-BR" sz="4000" b="1" dirty="0"/>
              <a:t> </a:t>
            </a:r>
            <a:r>
              <a:rPr lang="pt-BR" sz="4000" b="1" dirty="0" err="1"/>
              <a:t>Assured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334D4258-BB56-1B5E-2887-360CBCDE3F95}"/>
              </a:ext>
            </a:extLst>
          </p:cNvPr>
          <p:cNvSpPr txBox="1"/>
          <p:nvPr/>
        </p:nvSpPr>
        <p:spPr>
          <a:xfrm>
            <a:off x="1226842" y="5805507"/>
            <a:ext cx="490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Por que usar Rest Assured?</a:t>
            </a:r>
          </a:p>
        </p:txBody>
      </p:sp>
      <p:sp>
        <p:nvSpPr>
          <p:cNvPr id="9" name="texto_componente 1">
            <a:extLst>
              <a:ext uri="{FF2B5EF4-FFF2-40B4-BE49-F238E27FC236}">
                <a16:creationId xmlns:a16="http://schemas.microsoft.com/office/drawing/2014/main" id="{7187ADC6-6789-C81A-7B6F-2A88790194DB}"/>
              </a:ext>
            </a:extLst>
          </p:cNvPr>
          <p:cNvSpPr txBox="1"/>
          <p:nvPr/>
        </p:nvSpPr>
        <p:spPr>
          <a:xfrm>
            <a:off x="1226842" y="6654062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Rest Assured se destaca por sua simplicidade e poder. Com ele, é possível escrever testes de forma intuitiva, sem a necessidade de configurar muitos detalhes. Além disso, sua integração com frameworks populares de teste, como </a:t>
            </a:r>
            <a:r>
              <a:rPr lang="pt-BR" sz="2400" dirty="0" err="1"/>
              <a:t>JUnit</a:t>
            </a:r>
            <a:r>
              <a:rPr lang="pt-BR" sz="2400" dirty="0"/>
              <a:t> e </a:t>
            </a:r>
            <a:r>
              <a:rPr lang="pt-BR" sz="2400" dirty="0" err="1"/>
              <a:t>TestNG</a:t>
            </a:r>
            <a:r>
              <a:rPr lang="pt-BR" sz="2400" dirty="0"/>
              <a:t>, torna o processo de automação ainda mais fluido.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903C5F97-253F-47F5-3AF9-D9FDB0EA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19540FD8-BAA0-468D-419D-084C610C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45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E1F08-9177-F5E9-B1C4-027F33CF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E8BFFC2-3BCD-1ECF-A4AD-2E7D71128BBA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5CDF0B2E-72A1-DF13-1116-118A6DE2E8B0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Validação de Esquemas JSON e XML</a:t>
            </a:r>
            <a:endParaRPr lang="pt-BR" sz="4000" b="1" dirty="0"/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84230851-5CF1-EC23-DDB4-EDE387B81860}"/>
              </a:ext>
            </a:extLst>
          </p:cNvPr>
          <p:cNvSpPr txBox="1"/>
          <p:nvPr/>
        </p:nvSpPr>
        <p:spPr>
          <a:xfrm>
            <a:off x="1226841" y="2325484"/>
            <a:ext cx="7868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validação de esquemas é uma prática essencial para garantir que as respostas das APIs </a:t>
            </a:r>
            <a:r>
              <a:rPr lang="pt-BR" sz="2400" dirty="0" err="1"/>
              <a:t>RESTful</a:t>
            </a:r>
            <a:r>
              <a:rPr lang="pt-BR" sz="2400" dirty="0"/>
              <a:t> estejam conforme os formatos esperados e que os dados sigam uma estrutura predefinida. No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, a validação de esquemas pode ser aplicada tanto para JSON quanto para XML, assegurando que a integridade dos dados seja mantida.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2F6CFE22-104B-22C0-66E5-65FE090475D8}"/>
              </a:ext>
            </a:extLst>
          </p:cNvPr>
          <p:cNvSpPr txBox="1"/>
          <p:nvPr/>
        </p:nvSpPr>
        <p:spPr>
          <a:xfrm>
            <a:off x="1226840" y="5255143"/>
            <a:ext cx="78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validação de esquema JSON garante que a resposta JSON de uma API esteja de acordo com um esquema especificado, que define a estrutura dos dados, tipos de dados e restrições.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B7EC58FB-1F4E-F5FA-DF20-29A57787A2AC}"/>
              </a:ext>
            </a:extLst>
          </p:cNvPr>
          <p:cNvSpPr txBox="1"/>
          <p:nvPr/>
        </p:nvSpPr>
        <p:spPr>
          <a:xfrm>
            <a:off x="1226841" y="463380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Validação de Esquema JSON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2934A6-A7DB-8B12-E783-70D449FA4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41" y="6777717"/>
            <a:ext cx="7166532" cy="5409734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9596E0-D6B7-DC0B-8BF9-F84878C4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E4ACCB4-2571-6374-8289-D63A1A64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659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31205-D9ED-88A4-1EAD-32C956DC4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5D5BCF5-8064-59A5-4B09-C1AB925C5706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041DB201-61D7-60A9-B27C-D2CB62C22B1C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Validação de Respostas com </a:t>
            </a:r>
            <a:r>
              <a:rPr lang="pt-BR" sz="4000" dirty="0" err="1"/>
              <a:t>Rest</a:t>
            </a:r>
            <a:r>
              <a:rPr lang="pt-BR" sz="4000" dirty="0"/>
              <a:t> </a:t>
            </a:r>
            <a:r>
              <a:rPr lang="pt-BR" sz="4000" dirty="0" err="1"/>
              <a:t>Assured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760FD612-3974-AD97-7A55-F2DCE0BB716F}"/>
              </a:ext>
            </a:extLst>
          </p:cNvPr>
          <p:cNvSpPr txBox="1"/>
          <p:nvPr/>
        </p:nvSpPr>
        <p:spPr>
          <a:xfrm>
            <a:off x="1299411" y="3166504"/>
            <a:ext cx="78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validação de esquema XML garante que a resposta XML de uma API esteja de acordo com um esquema XSD (XML </a:t>
            </a:r>
            <a:r>
              <a:rPr lang="pt-BR" sz="2400" dirty="0" err="1"/>
              <a:t>Schema</a:t>
            </a:r>
            <a:r>
              <a:rPr lang="pt-BR" sz="2400" dirty="0"/>
              <a:t> </a:t>
            </a:r>
            <a:r>
              <a:rPr lang="pt-BR" sz="2400" dirty="0" err="1"/>
              <a:t>Definition</a:t>
            </a:r>
            <a:r>
              <a:rPr lang="pt-BR" sz="2400" dirty="0"/>
              <a:t>) especificado.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89553E96-7271-6119-015D-067BB4D038DE}"/>
              </a:ext>
            </a:extLst>
          </p:cNvPr>
          <p:cNvSpPr txBox="1"/>
          <p:nvPr/>
        </p:nvSpPr>
        <p:spPr>
          <a:xfrm>
            <a:off x="1226841" y="237769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Validação de Esquema XML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CF1433-FBD5-BF26-FFB2-1DEDA2AE5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41" y="4968012"/>
            <a:ext cx="7207475" cy="5868310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4572A83-5568-8800-FA19-9DB911BE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EAEE224-0966-6AF1-0772-5D36F058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27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1E32F-6113-A031-C217-209054E13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3A564F7-7AD3-F9DB-725E-894832AAE179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Integração com Frameworks </a:t>
            </a: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de Teste (</a:t>
            </a:r>
            <a:r>
              <a:rPr lang="pt-BR" sz="4000" b="1" dirty="0" err="1">
                <a:latin typeface="Impact" panose="020B0806030902050204" pitchFamily="34" charset="0"/>
              </a:rPr>
              <a:t>JUnit</a:t>
            </a:r>
            <a:r>
              <a:rPr lang="pt-BR" sz="4000" b="1" dirty="0">
                <a:latin typeface="Impact" panose="020B0806030902050204" pitchFamily="34" charset="0"/>
              </a:rPr>
              <a:t>, </a:t>
            </a:r>
            <a:r>
              <a:rPr lang="pt-BR" sz="4000" b="1" dirty="0" err="1">
                <a:latin typeface="Impact" panose="020B0806030902050204" pitchFamily="34" charset="0"/>
              </a:rPr>
              <a:t>TestNG</a:t>
            </a:r>
            <a:r>
              <a:rPr lang="pt-BR" sz="4000" b="1" dirty="0">
                <a:latin typeface="Impact" panose="020B0806030902050204" pitchFamily="34" charset="0"/>
              </a:rPr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C0C831-DF79-4FDB-13D7-0D14B9C0E90B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BC136E3-C899-F37A-1811-298FA5B6F33E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F336DC3-AFB2-68EC-4705-251701D4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FA8625F-E0C5-8CE0-A663-FF64DC15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02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E39D7-1224-D183-ED41-9807F39FD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90DACD-820E-3C11-E5CB-69EA5288F0DC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673E6AAB-A3A4-7EEE-0046-4AB745E26A63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Integração com Frameworks de Teste (</a:t>
            </a:r>
            <a:r>
              <a:rPr lang="pt-BR" sz="4000" dirty="0" err="1"/>
              <a:t>JUnit</a:t>
            </a:r>
            <a:r>
              <a:rPr lang="pt-BR" sz="4000" dirty="0"/>
              <a:t>, </a:t>
            </a:r>
            <a:r>
              <a:rPr lang="pt-BR" sz="4000" dirty="0" err="1"/>
              <a:t>TestNG</a:t>
            </a:r>
            <a:r>
              <a:rPr lang="pt-BR" sz="4000" dirty="0"/>
              <a:t>)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EF64546F-4FAA-842F-7059-58C873200F63}"/>
              </a:ext>
            </a:extLst>
          </p:cNvPr>
          <p:cNvSpPr txBox="1"/>
          <p:nvPr/>
        </p:nvSpPr>
        <p:spPr>
          <a:xfrm>
            <a:off x="1299411" y="3166504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Primeiro, certifique-se de que seu projeto está configurado com as dependências necessárias no </a:t>
            </a:r>
            <a:r>
              <a:rPr lang="pt-BR" sz="2400" dirty="0" err="1"/>
              <a:t>Maven</a:t>
            </a:r>
            <a:r>
              <a:rPr lang="pt-BR" sz="2400" dirty="0"/>
              <a:t>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078EBD82-4D54-ABA7-EAA8-1DBF22920BD8}"/>
              </a:ext>
            </a:extLst>
          </p:cNvPr>
          <p:cNvSpPr txBox="1"/>
          <p:nvPr/>
        </p:nvSpPr>
        <p:spPr>
          <a:xfrm>
            <a:off x="1226841" y="237769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Passo 1: Configuração do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3CEDC1-5ECC-B120-F53E-64327D0BF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4201531"/>
            <a:ext cx="7080314" cy="7876737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96B205C1-410D-3F73-88D7-26C1F7B8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3B65E9E-7EB7-40E7-EBA9-38D86537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784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604B1-370C-CA16-511F-DAECF1EE4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8D07C3-15A3-AC54-7C95-698F17958915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A64EAB3-6FDF-DAE7-F84D-5532BC61EBBE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Integração com Frameworks de Teste (</a:t>
            </a:r>
            <a:r>
              <a:rPr lang="pt-BR" sz="4000" dirty="0" err="1"/>
              <a:t>JUnit</a:t>
            </a:r>
            <a:r>
              <a:rPr lang="pt-BR" sz="4000" dirty="0"/>
              <a:t>, </a:t>
            </a:r>
            <a:r>
              <a:rPr lang="pt-BR" sz="4000" dirty="0" err="1"/>
              <a:t>TestNG</a:t>
            </a:r>
            <a:r>
              <a:rPr lang="pt-BR" sz="4000" dirty="0"/>
              <a:t>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499F1E95-7524-96ED-CDFB-3F4227A723A8}"/>
              </a:ext>
            </a:extLst>
          </p:cNvPr>
          <p:cNvSpPr txBox="1"/>
          <p:nvPr/>
        </p:nvSpPr>
        <p:spPr>
          <a:xfrm>
            <a:off x="1226842" y="2984480"/>
            <a:ext cx="78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criar uma classe de teste que verifica se a API está retornando os dados corretos para um usuário específico.</a:t>
            </a:r>
          </a:p>
          <a:p>
            <a:endParaRPr lang="pt-BR" sz="2400" dirty="0"/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2A8F6DAE-5B51-785F-5DE5-AB05818C284C}"/>
              </a:ext>
            </a:extLst>
          </p:cNvPr>
          <p:cNvSpPr txBox="1"/>
          <p:nvPr/>
        </p:nvSpPr>
        <p:spPr>
          <a:xfrm>
            <a:off x="1226842" y="2339976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Passo 2: Estrutura do Teste com </a:t>
            </a:r>
            <a:r>
              <a:rPr lang="pt-BR" sz="3200" dirty="0" err="1"/>
              <a:t>JUnit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E09090-7BC5-0448-D24E-E9D7641D1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4184809"/>
            <a:ext cx="7458501" cy="8366493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5B02BD8-FC42-B7DD-EC66-2C7DC9C7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4AE09CE-7ACC-6132-C2C7-03216180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417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CA62B-9853-FA42-FE27-88B0E60DF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EE4B72-604D-49A9-D8CC-752EA6CD8D80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7EC33043-E756-FB8C-763F-5A4E2BA85E28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Integração com Frameworks de Teste (</a:t>
            </a:r>
            <a:r>
              <a:rPr lang="pt-BR" sz="4000" dirty="0" err="1"/>
              <a:t>JUnit</a:t>
            </a:r>
            <a:r>
              <a:rPr lang="pt-BR" sz="4000" dirty="0"/>
              <a:t>, </a:t>
            </a:r>
            <a:r>
              <a:rPr lang="pt-BR" sz="4000" dirty="0" err="1"/>
              <a:t>TestNG</a:t>
            </a:r>
            <a:r>
              <a:rPr lang="pt-BR" sz="4000" dirty="0"/>
              <a:t>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950B32EF-DFCF-F2E9-AE72-FB95568C4C34}"/>
              </a:ext>
            </a:extLst>
          </p:cNvPr>
          <p:cNvSpPr txBox="1"/>
          <p:nvPr/>
        </p:nvSpPr>
        <p:spPr>
          <a:xfrm>
            <a:off x="1226842" y="2984480"/>
            <a:ext cx="786865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Sobre código anterior:</a:t>
            </a:r>
          </a:p>
          <a:p>
            <a:r>
              <a:rPr lang="pt-BR" sz="2400" b="1" dirty="0"/>
              <a:t>@BeforeAll: </a:t>
            </a:r>
            <a:r>
              <a:rPr lang="pt-BR" sz="2400" dirty="0"/>
              <a:t>Anotação do </a:t>
            </a:r>
            <a:r>
              <a:rPr lang="pt-BR" sz="2400" dirty="0" err="1"/>
              <a:t>JUnit</a:t>
            </a:r>
            <a:r>
              <a:rPr lang="pt-BR" sz="2400" dirty="0"/>
              <a:t> que indica que o método setup deve ser executado uma vez antes de todos os testes. Usamos este método para definir a URL base da API.</a:t>
            </a:r>
          </a:p>
          <a:p>
            <a:r>
              <a:rPr lang="pt-BR" sz="2400" b="1" dirty="0"/>
              <a:t>@Test: </a:t>
            </a:r>
            <a:r>
              <a:rPr lang="pt-BR" sz="2400" dirty="0"/>
              <a:t>Anotação do </a:t>
            </a:r>
            <a:r>
              <a:rPr lang="pt-BR" sz="2400" dirty="0" err="1"/>
              <a:t>JUnit</a:t>
            </a:r>
            <a:r>
              <a:rPr lang="pt-BR" sz="2400" dirty="0"/>
              <a:t> que indica que o método </a:t>
            </a:r>
            <a:r>
              <a:rPr lang="pt-BR" sz="2400" dirty="0" err="1"/>
              <a:t>testGetUser</a:t>
            </a:r>
            <a:r>
              <a:rPr lang="pt-BR" sz="2400" dirty="0"/>
              <a:t> é um teste.</a:t>
            </a:r>
          </a:p>
          <a:p>
            <a:r>
              <a:rPr lang="pt-BR" sz="2400" b="1" dirty="0" err="1"/>
              <a:t>given</a:t>
            </a:r>
            <a:r>
              <a:rPr lang="pt-BR" sz="2400" b="1" dirty="0"/>
              <a:t>(): </a:t>
            </a:r>
            <a:r>
              <a:rPr lang="pt-BR" sz="2400" dirty="0"/>
              <a:t>Configura a </a:t>
            </a:r>
            <a:r>
              <a:rPr lang="pt-BR" sz="2400" dirty="0" err="1"/>
              <a:t>requisição.when</a:t>
            </a:r>
            <a:r>
              <a:rPr lang="pt-BR" sz="2400" dirty="0"/>
              <a:t>(): Inicia a execução da requisição.</a:t>
            </a:r>
          </a:p>
          <a:p>
            <a:r>
              <a:rPr lang="pt-BR" sz="2400" b="1" dirty="0" err="1"/>
              <a:t>get</a:t>
            </a:r>
            <a:r>
              <a:rPr lang="pt-BR" sz="2400" b="1" dirty="0"/>
              <a:t>("/</a:t>
            </a:r>
            <a:r>
              <a:rPr lang="pt-BR" sz="2400" b="1" dirty="0" err="1"/>
              <a:t>users</a:t>
            </a:r>
            <a:r>
              <a:rPr lang="pt-BR" sz="2400" b="1" dirty="0"/>
              <a:t>/1"): </a:t>
            </a:r>
            <a:r>
              <a:rPr lang="pt-BR" sz="2400" dirty="0"/>
              <a:t>Especifica que estamos fazendo uma requisição GET para o </a:t>
            </a:r>
            <a:r>
              <a:rPr lang="pt-BR" sz="2400" dirty="0" err="1"/>
              <a:t>endpoint</a:t>
            </a:r>
            <a:r>
              <a:rPr lang="pt-BR" sz="2400" dirty="0"/>
              <a:t> /</a:t>
            </a:r>
            <a:r>
              <a:rPr lang="pt-BR" sz="2400" dirty="0" err="1"/>
              <a:t>users</a:t>
            </a:r>
            <a:r>
              <a:rPr lang="pt-BR" sz="2400" dirty="0"/>
              <a:t>/1.</a:t>
            </a:r>
          </a:p>
          <a:p>
            <a:r>
              <a:rPr lang="pt-BR" sz="2400" b="1" dirty="0" err="1"/>
              <a:t>then</a:t>
            </a:r>
            <a:r>
              <a:rPr lang="pt-BR" sz="2400" b="1" dirty="0"/>
              <a:t>(): </a:t>
            </a:r>
            <a:r>
              <a:rPr lang="pt-BR" sz="2400" dirty="0"/>
              <a:t>Permite fazer validações na </a:t>
            </a:r>
            <a:r>
              <a:rPr lang="pt-BR" sz="2400" dirty="0" err="1"/>
              <a:t>resposta.statusCode</a:t>
            </a:r>
            <a:r>
              <a:rPr lang="pt-BR" sz="2400" dirty="0"/>
              <a:t>(200): Verifica se o código de status da resposta é 200 (OK).</a:t>
            </a:r>
          </a:p>
          <a:p>
            <a:r>
              <a:rPr lang="pt-BR" sz="2400" b="1" dirty="0"/>
              <a:t>body("id", </a:t>
            </a:r>
            <a:r>
              <a:rPr lang="pt-BR" sz="2400" b="1" dirty="0" err="1"/>
              <a:t>equalTo</a:t>
            </a:r>
            <a:r>
              <a:rPr lang="pt-BR" sz="2400" b="1" dirty="0"/>
              <a:t>(1)): </a:t>
            </a:r>
            <a:r>
              <a:rPr lang="pt-BR" sz="2400" dirty="0"/>
              <a:t>Valida que o campo id na resposta é igual a 1.</a:t>
            </a:r>
          </a:p>
          <a:p>
            <a:r>
              <a:rPr lang="pt-BR" sz="2400" b="1" dirty="0"/>
              <a:t>body("</a:t>
            </a:r>
            <a:r>
              <a:rPr lang="pt-BR" sz="2400" b="1" dirty="0" err="1"/>
              <a:t>name</a:t>
            </a:r>
            <a:r>
              <a:rPr lang="pt-BR" sz="2400" b="1" dirty="0"/>
              <a:t>", </a:t>
            </a:r>
            <a:r>
              <a:rPr lang="pt-BR" sz="2400" b="1" dirty="0" err="1"/>
              <a:t>equalTo</a:t>
            </a:r>
            <a:r>
              <a:rPr lang="pt-BR" sz="2400" b="1" dirty="0"/>
              <a:t>("John Doe")): </a:t>
            </a:r>
            <a:r>
              <a:rPr lang="pt-BR" sz="2400" dirty="0"/>
              <a:t>Valida que o campo </a:t>
            </a:r>
            <a:r>
              <a:rPr lang="pt-BR" sz="2400" dirty="0" err="1"/>
              <a:t>name</a:t>
            </a:r>
            <a:r>
              <a:rPr lang="pt-BR" sz="2400" dirty="0"/>
              <a:t> na resposta é igual a "John Doe".</a:t>
            </a:r>
          </a:p>
          <a:p>
            <a:r>
              <a:rPr lang="pt-BR" sz="2400" b="1" dirty="0"/>
              <a:t>body("</a:t>
            </a:r>
            <a:r>
              <a:rPr lang="pt-BR" sz="2400" b="1" dirty="0" err="1"/>
              <a:t>email</a:t>
            </a:r>
            <a:r>
              <a:rPr lang="pt-BR" sz="2400" b="1" dirty="0"/>
              <a:t>", </a:t>
            </a:r>
            <a:r>
              <a:rPr lang="pt-BR" sz="2400" b="1" dirty="0" err="1"/>
              <a:t>equalTo</a:t>
            </a:r>
            <a:r>
              <a:rPr lang="pt-BR" sz="2400" b="1" dirty="0"/>
              <a:t>("johndoe@example.com")): </a:t>
            </a:r>
            <a:r>
              <a:rPr lang="pt-BR" sz="2400" dirty="0"/>
              <a:t>Valida que o campo </a:t>
            </a:r>
            <a:r>
              <a:rPr lang="pt-BR" sz="2400" dirty="0" err="1"/>
              <a:t>email</a:t>
            </a:r>
            <a:r>
              <a:rPr lang="pt-BR" sz="2400" dirty="0"/>
              <a:t> na resposta é igual a "johndoe@example.com".</a:t>
            </a:r>
            <a:r>
              <a:rPr lang="pt-BR" sz="2400" dirty="0" err="1"/>
              <a:t>extract</a:t>
            </a:r>
            <a:r>
              <a:rPr lang="pt-BR" sz="2400" dirty="0"/>
              <a:t>().</a:t>
            </a:r>
          </a:p>
          <a:p>
            <a:r>
              <a:rPr lang="pt-BR" sz="2400" b="1" dirty="0"/>
              <a:t>response(): </a:t>
            </a:r>
            <a:r>
              <a:rPr lang="pt-BR" sz="2400" dirty="0"/>
              <a:t>Extrai a resposta da requisição para uso posterior (opcional).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9303F883-BE8E-7190-C752-159340F88BE2}"/>
              </a:ext>
            </a:extLst>
          </p:cNvPr>
          <p:cNvSpPr txBox="1"/>
          <p:nvPr/>
        </p:nvSpPr>
        <p:spPr>
          <a:xfrm>
            <a:off x="1226842" y="2339976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Passo 2: Estrutura do Teste com </a:t>
            </a:r>
            <a:r>
              <a:rPr lang="pt-BR" sz="3200" dirty="0" err="1"/>
              <a:t>JUnit</a:t>
            </a:r>
            <a:endParaRPr lang="pt-BR" sz="320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B02D9A-738A-C2BD-9058-DF15E3E4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072C29-40A7-1C04-EAD3-46939334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086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8C6CE-AAB3-92C8-937F-B06E0B7FB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84C465-9C4E-3282-3E65-D975DE280C23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3B675901-DC2B-2997-94D6-253475FA3589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Integração com Frameworks de Teste (</a:t>
            </a:r>
            <a:r>
              <a:rPr lang="pt-BR" sz="4000" dirty="0" err="1"/>
              <a:t>JUnit</a:t>
            </a:r>
            <a:r>
              <a:rPr lang="pt-BR" sz="4000" dirty="0"/>
              <a:t>, </a:t>
            </a:r>
            <a:r>
              <a:rPr lang="pt-BR" sz="4000" dirty="0" err="1"/>
              <a:t>TestNG</a:t>
            </a:r>
            <a:r>
              <a:rPr lang="pt-BR" sz="4000" dirty="0"/>
              <a:t>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6214537D-FBEE-6D07-07F1-759295546F04}"/>
              </a:ext>
            </a:extLst>
          </p:cNvPr>
          <p:cNvSpPr txBox="1"/>
          <p:nvPr/>
        </p:nvSpPr>
        <p:spPr>
          <a:xfrm>
            <a:off x="1226842" y="2818171"/>
            <a:ext cx="7868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TestNG</a:t>
            </a:r>
            <a:r>
              <a:rPr lang="pt-BR" sz="2400" dirty="0"/>
              <a:t> é outro popular framework de teste para Java, conhecido por sua flexibilidade e funcionalidades avançadas, como a capacidade de definir métodos de configuração e a execução paralela de testes.</a:t>
            </a:r>
          </a:p>
          <a:p>
            <a:r>
              <a:rPr lang="pt-BR" sz="2400" dirty="0"/>
              <a:t>No exemplo de teste abaixo podemos ver que é muito similar ao </a:t>
            </a:r>
            <a:r>
              <a:rPr lang="pt-BR" sz="2400" dirty="0" err="1"/>
              <a:t>Junit</a:t>
            </a:r>
            <a:r>
              <a:rPr lang="pt-BR" sz="2400" dirty="0"/>
              <a:t> , onde </a:t>
            </a:r>
            <a:r>
              <a:rPr lang="pt-BR" sz="2400" b="1" dirty="0"/>
              <a:t>@Test </a:t>
            </a:r>
            <a:r>
              <a:rPr lang="pt-BR" sz="2400" dirty="0"/>
              <a:t>é uma anotação do </a:t>
            </a:r>
            <a:r>
              <a:rPr lang="pt-BR" sz="2400" dirty="0" err="1"/>
              <a:t>TestNG</a:t>
            </a:r>
            <a:r>
              <a:rPr lang="pt-BR" sz="2400" dirty="0"/>
              <a:t> que indica que o método </a:t>
            </a:r>
            <a:r>
              <a:rPr lang="pt-BR" sz="2400" dirty="0" err="1"/>
              <a:t>testGetUser</a:t>
            </a:r>
            <a:r>
              <a:rPr lang="pt-BR" sz="2400" dirty="0"/>
              <a:t> é um teste. A estrutura do teste é similar ao exemplo do </a:t>
            </a:r>
            <a:r>
              <a:rPr lang="pt-BR" sz="2400" dirty="0" err="1"/>
              <a:t>JUnit</a:t>
            </a:r>
            <a:r>
              <a:rPr lang="pt-BR" sz="2400" dirty="0"/>
              <a:t>, mostrando a compatibilidade 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 com ambos os frameworks.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E4E5DB9C-6B75-9B98-A476-D6B609A39854}"/>
              </a:ext>
            </a:extLst>
          </p:cNvPr>
          <p:cNvSpPr txBox="1"/>
          <p:nvPr/>
        </p:nvSpPr>
        <p:spPr>
          <a:xfrm>
            <a:off x="1226842" y="2173667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TestNG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F9C5DD-5BF7-8C67-1FCD-36E4BA0EB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6400800"/>
            <a:ext cx="7013220" cy="5729523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7D3706-1D6D-F80A-26C3-369AF157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C92FECA-541F-FB22-7848-7453D1F7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39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A5740-9287-4505-519E-B0E885F4D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0F576C3-D8C6-9061-F3FB-E815431B836F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Projeto de teste de API REST básico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61EEE7-2FE1-A644-CA5A-65EAE771C20E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F5E0D3-2C4F-3FDC-167E-BD897D91C8E6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32E97C1-2818-A7E2-CD34-27A59BB3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3CCA363-1E28-651B-0C90-BA6C14EC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858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59A97-7181-233A-A907-5459D7381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030C1E-C4E8-1683-3621-B79C92CAF934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7ECFBC57-9920-06D0-447A-C45109F9C9D4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Projeto de teste de API REST básico</a:t>
            </a:r>
            <a:endParaRPr lang="pt-BR" sz="4000" b="1" dirty="0"/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AAC7D5A8-A3D3-03C2-42E7-E9B9875EB3DD}"/>
              </a:ext>
            </a:extLst>
          </p:cNvPr>
          <p:cNvSpPr txBox="1"/>
          <p:nvPr/>
        </p:nvSpPr>
        <p:spPr>
          <a:xfrm>
            <a:off x="1226841" y="2325484"/>
            <a:ext cx="7868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criar um exemplo prático de um projeto de teste de API REST básico usando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 para testes de integração em Java na IDE Eclipse. Suponha que estamos testando uma API de gerenciamento de usuários. O objetivo será realizar operações básicas como criar um novo usuário, buscar um usuário existente, atualizar informações do usuário e excluir um usuário.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85AEA2DB-1BA4-4D9F-EAB3-9D6E87EE27DC}"/>
              </a:ext>
            </a:extLst>
          </p:cNvPr>
          <p:cNvSpPr txBox="1"/>
          <p:nvPr/>
        </p:nvSpPr>
        <p:spPr>
          <a:xfrm>
            <a:off x="1226840" y="5994058"/>
            <a:ext cx="7868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Passo 1: Instalar Eclipse e Configurar o Projeto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Baixe e instale o Eclipse IDE for Java </a:t>
            </a:r>
            <a:r>
              <a:rPr lang="pt-BR" sz="2400" dirty="0" err="1"/>
              <a:t>Developers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Abra o Eclipse e crie um novo projeto </a:t>
            </a:r>
            <a:r>
              <a:rPr lang="pt-BR" sz="2400" dirty="0" err="1"/>
              <a:t>Maven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Adicione as dependências 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 e </a:t>
            </a:r>
            <a:r>
              <a:rPr lang="pt-BR" sz="2400" dirty="0" err="1"/>
              <a:t>JUnit</a:t>
            </a:r>
            <a:r>
              <a:rPr lang="pt-BR" sz="2400" dirty="0"/>
              <a:t> no arquivo pom.xml.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AF9D18DB-D9D8-2732-D32F-0EBD71B47C88}"/>
              </a:ext>
            </a:extLst>
          </p:cNvPr>
          <p:cNvSpPr txBox="1"/>
          <p:nvPr/>
        </p:nvSpPr>
        <p:spPr>
          <a:xfrm>
            <a:off x="1226841" y="5218997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Rodando Testes no Eclipse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C179AB0-09AE-FDCE-C9C1-6FEEC5DD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7C85523-BEC7-588A-587D-28588CF9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021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D0336-86E0-6F56-BB79-1BF993C35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8DB726-CBC1-FDDC-565C-43FC74EE2819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335C294D-DA10-18FF-4B47-6986D749243B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Projeto de teste de API REST básico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B6B69109-47F4-E1B5-26A1-68F864E59538}"/>
              </a:ext>
            </a:extLst>
          </p:cNvPr>
          <p:cNvSpPr txBox="1"/>
          <p:nvPr/>
        </p:nvSpPr>
        <p:spPr>
          <a:xfrm>
            <a:off x="1226842" y="3085361"/>
            <a:ext cx="7868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Passo 2: Configurar as dependências </a:t>
            </a:r>
            <a:r>
              <a:rPr lang="pt-BR" sz="2400" b="1" dirty="0" err="1"/>
              <a:t>Maven</a:t>
            </a:r>
            <a:endParaRPr lang="pt-BR" sz="2400" b="1" dirty="0"/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Primeiro, adicione as seguintes dependências ao arquivo pom.xml do seu projeto: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D54E2841-E9C5-BDCB-1792-A339C271C551}"/>
              </a:ext>
            </a:extLst>
          </p:cNvPr>
          <p:cNvSpPr txBox="1"/>
          <p:nvPr/>
        </p:nvSpPr>
        <p:spPr>
          <a:xfrm>
            <a:off x="1226842" y="228472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Rodando Testes no Eclipse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87AA79-D215-D253-1C72-0EC175A6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10" y="4870879"/>
            <a:ext cx="6945763" cy="7322375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9ED261-CEF7-C5C2-9DDB-AC67A596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824F5E-BD93-C988-1987-864B975F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66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3920E12-79D6-9B6B-D2D4-E098A53811A6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INSTALAÇÃO DO REST ASSURED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54E168-7B38-0F15-6C3A-68AFA196D851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15EB47-BF2A-8727-0142-CB02EB1A6E2C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92635F0F-8490-1F44-28FE-2C83309B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B906F6A-4A0E-3419-D693-9C0F8B01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0129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23C9-B4F1-5DF4-FD85-2AAFF273A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C2FE599-8A2A-A982-BA13-A5A86E142786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15F168A1-12F5-7728-2E01-6AC2E0D01822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Projeto de teste de API REST básico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3D21C489-FDCC-DEAE-7D73-288B9A5E0DE8}"/>
              </a:ext>
            </a:extLst>
          </p:cNvPr>
          <p:cNvSpPr txBox="1"/>
          <p:nvPr/>
        </p:nvSpPr>
        <p:spPr>
          <a:xfrm>
            <a:off x="1299411" y="2783167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Passo 3: Estrutura do Projeto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Crie uma classe de teste </a:t>
            </a:r>
            <a:r>
              <a:rPr lang="pt-BR" sz="2400" dirty="0" err="1"/>
              <a:t>UserApiTest</a:t>
            </a:r>
            <a:r>
              <a:rPr lang="pt-BR" sz="2400" dirty="0"/>
              <a:t> que contém os métodos CRUD( </a:t>
            </a:r>
            <a:r>
              <a:rPr lang="pt-BR" sz="2400" dirty="0" err="1"/>
              <a:t>create,update,delete</a:t>
            </a:r>
            <a:r>
              <a:rPr lang="pt-BR" sz="2400" dirty="0"/>
              <a:t> e </a:t>
            </a:r>
            <a:r>
              <a:rPr lang="pt-BR" sz="2400" dirty="0" err="1"/>
              <a:t>read</a:t>
            </a:r>
            <a:r>
              <a:rPr lang="pt-BR" sz="2400" dirty="0"/>
              <a:t>) de teste para as operações da API. 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98E986F3-4839-02CD-9169-4D86FC5AA619}"/>
              </a:ext>
            </a:extLst>
          </p:cNvPr>
          <p:cNvSpPr txBox="1"/>
          <p:nvPr/>
        </p:nvSpPr>
        <p:spPr>
          <a:xfrm>
            <a:off x="1299411" y="204473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Rodando Testes no Eclipse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1A9AEB-E180-1453-A8AF-DDCE92F9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51" y="4674250"/>
            <a:ext cx="5796299" cy="7674355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C71099-4CA8-B9F6-9EFB-74F33499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7A8698-8BF8-1E39-BBE4-16C955DA7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60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8ADC0-DFE2-2FCE-2DD0-47021595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20ECEA1-3CEF-0C0B-71AA-7F17AA054C82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F1F22175-A129-1D29-F697-6B356E7A6E0A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Projeto de teste de API REST básico</a:t>
            </a:r>
            <a:endParaRPr lang="pt-BR" sz="4000" b="1" dirty="0"/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D8BBFC1F-ED40-9C77-9A83-921C01F4B588}"/>
              </a:ext>
            </a:extLst>
          </p:cNvPr>
          <p:cNvSpPr txBox="1"/>
          <p:nvPr/>
        </p:nvSpPr>
        <p:spPr>
          <a:xfrm>
            <a:off x="1226842" y="228472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Rodando Testes no Eclipse</a:t>
            </a:r>
          </a:p>
        </p:txBody>
      </p:sp>
      <p:sp>
        <p:nvSpPr>
          <p:cNvPr id="6" name="texto_componente 1">
            <a:extLst>
              <a:ext uri="{FF2B5EF4-FFF2-40B4-BE49-F238E27FC236}">
                <a16:creationId xmlns:a16="http://schemas.microsoft.com/office/drawing/2014/main" id="{1D4A5229-BA39-C96D-2F0C-661BEC9E3F5E}"/>
              </a:ext>
            </a:extLst>
          </p:cNvPr>
          <p:cNvSpPr txBox="1"/>
          <p:nvPr/>
        </p:nvSpPr>
        <p:spPr>
          <a:xfrm>
            <a:off x="1226842" y="3030646"/>
            <a:ext cx="786865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Explicação do Código:</a:t>
            </a:r>
          </a:p>
          <a:p>
            <a:endParaRPr lang="pt-BR" sz="2400" dirty="0"/>
          </a:p>
          <a:p>
            <a:r>
              <a:rPr lang="pt-BR" sz="2400" b="1" dirty="0"/>
              <a:t>@BeforeAll</a:t>
            </a:r>
            <a:r>
              <a:rPr lang="pt-BR" sz="2400" dirty="0"/>
              <a:t>: Configura a URL base da API para todas as requisições.</a:t>
            </a:r>
          </a:p>
          <a:p>
            <a:r>
              <a:rPr lang="pt-BR" sz="2400" b="1" dirty="0"/>
              <a:t>@TestMethodOrder(OrderAnnotation.class): </a:t>
            </a:r>
            <a:r>
              <a:rPr lang="pt-BR" sz="2400" dirty="0"/>
              <a:t>Define a ordem de execução dos testes.</a:t>
            </a:r>
          </a:p>
          <a:p>
            <a:r>
              <a:rPr lang="pt-BR" sz="2400" b="1" dirty="0"/>
              <a:t>@Order(x): </a:t>
            </a:r>
            <a:r>
              <a:rPr lang="pt-BR" sz="2400" dirty="0"/>
              <a:t>Especifica a ordem dos testes, onde x é o número da ordem.</a:t>
            </a:r>
          </a:p>
          <a:p>
            <a:r>
              <a:rPr lang="pt-BR" sz="2400" b="1" dirty="0" err="1"/>
              <a:t>testCreateUser</a:t>
            </a:r>
            <a:r>
              <a:rPr lang="pt-BR" sz="2400" b="1" dirty="0"/>
              <a:t>(): </a:t>
            </a:r>
            <a:r>
              <a:rPr lang="pt-BR" sz="2400" dirty="0"/>
              <a:t>Testa a criação de um novo usuário e verifica se o código de status é 201 (</a:t>
            </a:r>
            <a:r>
              <a:rPr lang="pt-BR" sz="2400" dirty="0" err="1"/>
              <a:t>Created</a:t>
            </a:r>
            <a:r>
              <a:rPr lang="pt-BR" sz="2400" dirty="0"/>
              <a:t>).</a:t>
            </a:r>
          </a:p>
          <a:p>
            <a:r>
              <a:rPr lang="pt-BR" sz="2400" b="1" dirty="0" err="1"/>
              <a:t>testGetUser</a:t>
            </a:r>
            <a:r>
              <a:rPr lang="pt-BR" sz="2400" b="1" dirty="0"/>
              <a:t>(): </a:t>
            </a:r>
            <a:r>
              <a:rPr lang="pt-BR" sz="2400" dirty="0"/>
              <a:t>Testa a recuperação de um usuário existente e verifica se o código de status é 200 (OK) e os dados do usuário estão corretos.</a:t>
            </a:r>
          </a:p>
          <a:p>
            <a:r>
              <a:rPr lang="pt-BR" sz="2400" b="1" dirty="0" err="1"/>
              <a:t>testUpdateUser</a:t>
            </a:r>
            <a:r>
              <a:rPr lang="pt-BR" sz="2400" b="1" dirty="0"/>
              <a:t>(): </a:t>
            </a:r>
            <a:r>
              <a:rPr lang="pt-BR" sz="2400" dirty="0"/>
              <a:t>Testa a atualização dos dados de um usuário existente e verifica se o código de status é 200 (OK) e os dados atualizados estão corretos</a:t>
            </a:r>
          </a:p>
          <a:p>
            <a:r>
              <a:rPr lang="pt-BR" sz="2400" b="1" dirty="0"/>
              <a:t>.</a:t>
            </a:r>
            <a:r>
              <a:rPr lang="pt-BR" sz="2400" b="1" dirty="0" err="1"/>
              <a:t>testDeleteUser</a:t>
            </a:r>
            <a:r>
              <a:rPr lang="pt-BR" sz="2400" b="1" dirty="0"/>
              <a:t>(): </a:t>
            </a:r>
            <a:r>
              <a:rPr lang="pt-BR" sz="2400" dirty="0"/>
              <a:t>Testa a exclusão de um usuário existente e verifica se o código de status é 204 (No </a:t>
            </a:r>
            <a:r>
              <a:rPr lang="pt-BR" sz="2400" dirty="0" err="1"/>
              <a:t>Content</a:t>
            </a:r>
            <a:r>
              <a:rPr lang="pt-BR" sz="2400" dirty="0"/>
              <a:t>).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386F80D-498C-EEB0-66F0-D0649833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6173912-815B-94C4-59B5-0579C922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487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EF776-BFDF-F04B-FB6E-CC3A02995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33EBAC-DFBA-D19F-E71F-91A75F6F4B62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F8A0444E-F8C7-9830-D86E-51951002B9D3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Projeto de teste de API REST básico</a:t>
            </a:r>
            <a:endParaRPr lang="pt-BR" sz="4000" b="1" dirty="0"/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809BC2F9-E10B-9E50-B44B-CCFA7F189B6A}"/>
              </a:ext>
            </a:extLst>
          </p:cNvPr>
          <p:cNvSpPr txBox="1"/>
          <p:nvPr/>
        </p:nvSpPr>
        <p:spPr>
          <a:xfrm>
            <a:off x="1226842" y="228472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Rodando Testes no Eclipse</a:t>
            </a:r>
          </a:p>
        </p:txBody>
      </p:sp>
      <p:sp>
        <p:nvSpPr>
          <p:cNvPr id="6" name="texto_componente 1">
            <a:extLst>
              <a:ext uri="{FF2B5EF4-FFF2-40B4-BE49-F238E27FC236}">
                <a16:creationId xmlns:a16="http://schemas.microsoft.com/office/drawing/2014/main" id="{5115FF0C-0341-6155-F6F8-4FB9E6FF18F1}"/>
              </a:ext>
            </a:extLst>
          </p:cNvPr>
          <p:cNvSpPr txBox="1"/>
          <p:nvPr/>
        </p:nvSpPr>
        <p:spPr>
          <a:xfrm>
            <a:off x="1226842" y="3090395"/>
            <a:ext cx="78686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Passo 4: Executar Testes</a:t>
            </a:r>
          </a:p>
          <a:p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Navegue até o arquivo da classe de teste (UserApiTest.java) no </a:t>
            </a:r>
            <a:r>
              <a:rPr lang="pt-BR" sz="2400" dirty="0" err="1"/>
              <a:t>Package</a:t>
            </a:r>
            <a:r>
              <a:rPr lang="pt-BR" sz="2400" dirty="0"/>
              <a:t> Explorer.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Clique com o botão direito no arquivo e selecione </a:t>
            </a:r>
            <a:r>
              <a:rPr lang="pt-BR" sz="2400" dirty="0" err="1"/>
              <a:t>Run</a:t>
            </a:r>
            <a:r>
              <a:rPr lang="pt-BR" sz="2400" dirty="0"/>
              <a:t> As &gt; </a:t>
            </a:r>
            <a:r>
              <a:rPr lang="pt-BR" sz="2400" dirty="0" err="1"/>
              <a:t>JUnit</a:t>
            </a:r>
            <a:r>
              <a:rPr lang="pt-BR" sz="2400" dirty="0"/>
              <a:t>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Eclipse irá compilar e executar seus testes, exibindo os resultados na aba "</a:t>
            </a:r>
            <a:r>
              <a:rPr lang="pt-BR" sz="2400" dirty="0" err="1"/>
              <a:t>JUnit</a:t>
            </a:r>
            <a:r>
              <a:rPr lang="pt-BR" sz="2400" dirty="0"/>
              <a:t>"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1A5433-4DC4-A6D8-9329-2033B6AFC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97" y="6400800"/>
            <a:ext cx="5949353" cy="4084460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27AE6E-E51B-1429-12ED-BD32A974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2A71D-F562-B9F3-8044-3382D8581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063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F1388-0D21-609E-3B14-E26D129A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4C977E3-8E1F-B6C8-9CD8-8FE99CEF79DB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Agradecimentos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17D6470-9E2C-BD5F-D20C-452FCD9DBE5F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74F8D06-4F5D-FB4D-BFCE-A655A9D13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FEB8010-B48F-6201-368D-DAA98B6B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904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9741D-A188-6E23-A791-EC4CDED1A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A1F3FA6-5D4D-32AC-8A3F-14FF3EE6EB67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FD71D65A-754C-9873-54A7-5444C7DDCC9F}"/>
              </a:ext>
            </a:extLst>
          </p:cNvPr>
          <p:cNvSpPr txBox="1"/>
          <p:nvPr/>
        </p:nvSpPr>
        <p:spPr>
          <a:xfrm>
            <a:off x="1299411" y="850228"/>
            <a:ext cx="649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Obrigada por ler até aqui</a:t>
            </a:r>
            <a:endParaRPr lang="pt-BR" sz="4000" b="1" dirty="0"/>
          </a:p>
        </p:txBody>
      </p:sp>
      <p:sp>
        <p:nvSpPr>
          <p:cNvPr id="6" name="texto_componente 1">
            <a:extLst>
              <a:ext uri="{FF2B5EF4-FFF2-40B4-BE49-F238E27FC236}">
                <a16:creationId xmlns:a16="http://schemas.microsoft.com/office/drawing/2014/main" id="{4D164B30-6E6D-0947-BE3C-0C16AC7EE0C5}"/>
              </a:ext>
            </a:extLst>
          </p:cNvPr>
          <p:cNvSpPr txBox="1"/>
          <p:nvPr/>
        </p:nvSpPr>
        <p:spPr>
          <a:xfrm>
            <a:off x="1226842" y="2141169"/>
            <a:ext cx="78686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Este e-book foi gerado por IA, editado e diagramado por humano.</a:t>
            </a:r>
          </a:p>
          <a:p>
            <a:endParaRPr lang="pt-BR" sz="2400" dirty="0"/>
          </a:p>
          <a:p>
            <a:r>
              <a:rPr lang="pt-BR" sz="2400" dirty="0"/>
              <a:t>Foi criado para fins didáticos de construção e pode conter informações não revisadas pelo uso de IA.</a:t>
            </a:r>
          </a:p>
          <a:p>
            <a:endParaRPr lang="pt-BR" sz="2400" dirty="0"/>
          </a:p>
          <a:p>
            <a:r>
              <a:rPr lang="pt-BR" sz="2400" dirty="0"/>
              <a:t>Espero que gostem do conteúdo e seja colabore na sua jornada dos testes de integração!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2EEC19F-F81A-FF1A-CC2D-4D3989467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34EB9E-1425-BB93-6E59-6B88CC46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34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576346-76F5-5C16-9FCC-213D28EFD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60" y="5490159"/>
            <a:ext cx="2405479" cy="240547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ACC168-0DC6-BDFE-7E0D-AB734F479A68}"/>
              </a:ext>
            </a:extLst>
          </p:cNvPr>
          <p:cNvSpPr txBox="1"/>
          <p:nvPr/>
        </p:nvSpPr>
        <p:spPr>
          <a:xfrm>
            <a:off x="2416621" y="8285557"/>
            <a:ext cx="501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https://github.com/prittypcs/ebook-rest-assured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BE74443-57EF-9FC3-DD9E-9C758114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72" y="9307677"/>
            <a:ext cx="4522230" cy="2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19DC-D638-4BEF-F521-CB81AAB5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01282F-2FA6-4270-B8E6-A73993D2C225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B09C599C-01A6-9C89-8C39-1869DA3B833F}"/>
              </a:ext>
            </a:extLst>
          </p:cNvPr>
          <p:cNvSpPr txBox="1"/>
          <p:nvPr/>
        </p:nvSpPr>
        <p:spPr>
          <a:xfrm>
            <a:off x="1226841" y="2146368"/>
            <a:ext cx="78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Para começar a usar o Rest Assured, você precisa adicionar as dependências do </a:t>
            </a:r>
            <a:r>
              <a:rPr lang="pt-BR" sz="2400" dirty="0" err="1"/>
              <a:t>Maven</a:t>
            </a:r>
            <a:r>
              <a:rPr lang="pt-BR" sz="2400" dirty="0"/>
              <a:t> ou </a:t>
            </a:r>
            <a:r>
              <a:rPr lang="pt-BR" sz="2400" dirty="0" err="1"/>
              <a:t>Gradle</a:t>
            </a:r>
            <a:r>
              <a:rPr lang="pt-BR" sz="2400" dirty="0"/>
              <a:t> ao seu projeto. Aqui está um guia passo a passo para instalação:</a:t>
            </a:r>
            <a:endParaRPr lang="pt-BR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DBD7834B-ACC2-6DDA-8ADC-73081D1FBB4E}"/>
              </a:ext>
            </a:extLst>
          </p:cNvPr>
          <p:cNvSpPr txBox="1"/>
          <p:nvPr/>
        </p:nvSpPr>
        <p:spPr>
          <a:xfrm>
            <a:off x="1299411" y="850228"/>
            <a:ext cx="649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Instalando o Rest Assured</a:t>
            </a:r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68645760-F8B2-61CF-E9B0-9B57C37002ED}"/>
              </a:ext>
            </a:extLst>
          </p:cNvPr>
          <p:cNvSpPr txBox="1"/>
          <p:nvPr/>
        </p:nvSpPr>
        <p:spPr>
          <a:xfrm>
            <a:off x="1226841" y="3536811"/>
            <a:ext cx="490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Usando </a:t>
            </a:r>
            <a:r>
              <a:rPr lang="pt-BR" sz="3200" dirty="0" err="1"/>
              <a:t>Maven</a:t>
            </a:r>
            <a:endParaRPr lang="pt-BR" sz="3200" dirty="0"/>
          </a:p>
        </p:txBody>
      </p:sp>
      <p:sp>
        <p:nvSpPr>
          <p:cNvPr id="9" name="texto_componente 1">
            <a:extLst>
              <a:ext uri="{FF2B5EF4-FFF2-40B4-BE49-F238E27FC236}">
                <a16:creationId xmlns:a16="http://schemas.microsoft.com/office/drawing/2014/main" id="{5832EA7A-EDBF-862B-D8E2-E05245DA042C}"/>
              </a:ext>
            </a:extLst>
          </p:cNvPr>
          <p:cNvSpPr txBox="1"/>
          <p:nvPr/>
        </p:nvSpPr>
        <p:spPr>
          <a:xfrm>
            <a:off x="1226842" y="4461808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1.	Abra o arquivo pom.xml do seu projeto.</a:t>
            </a:r>
          </a:p>
          <a:p>
            <a:r>
              <a:rPr lang="pt-BR" sz="2400" dirty="0"/>
              <a:t>2.	Adicione as seguintes dependências: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99993F-59E9-65FD-4CC3-1C69BC27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62" y="5633027"/>
            <a:ext cx="6081699" cy="5941352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C48C1069-B322-CDAD-46AA-B4650BCB8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5CB209A-2AFC-B38E-4B49-345EC857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76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AFD8-EE31-8E9E-E86C-3F00F6EF8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F25E085-0693-F060-F5BB-C18F70917A73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104BB86E-DD38-FBC4-E574-7F0E394A6E2C}"/>
              </a:ext>
            </a:extLst>
          </p:cNvPr>
          <p:cNvSpPr txBox="1"/>
          <p:nvPr/>
        </p:nvSpPr>
        <p:spPr>
          <a:xfrm>
            <a:off x="1299411" y="850228"/>
            <a:ext cx="649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Instalando o Rest Assured</a:t>
            </a:r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40D01173-D031-8ADA-5F5C-262CAD12B12B}"/>
              </a:ext>
            </a:extLst>
          </p:cNvPr>
          <p:cNvSpPr txBox="1"/>
          <p:nvPr/>
        </p:nvSpPr>
        <p:spPr>
          <a:xfrm>
            <a:off x="1226842" y="2093022"/>
            <a:ext cx="490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Usando </a:t>
            </a:r>
            <a:r>
              <a:rPr lang="pt-BR" sz="3200" dirty="0" err="1"/>
              <a:t>Gradle</a:t>
            </a:r>
            <a:endParaRPr lang="pt-BR" sz="3200" dirty="0"/>
          </a:p>
        </p:txBody>
      </p:sp>
      <p:sp>
        <p:nvSpPr>
          <p:cNvPr id="9" name="texto_componente 1">
            <a:extLst>
              <a:ext uri="{FF2B5EF4-FFF2-40B4-BE49-F238E27FC236}">
                <a16:creationId xmlns:a16="http://schemas.microsoft.com/office/drawing/2014/main" id="{CB8DCC12-C748-FE20-672D-DDE668BE3745}"/>
              </a:ext>
            </a:extLst>
          </p:cNvPr>
          <p:cNvSpPr txBox="1"/>
          <p:nvPr/>
        </p:nvSpPr>
        <p:spPr>
          <a:xfrm>
            <a:off x="1226842" y="3018019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1.	Abra o arquivo </a:t>
            </a:r>
            <a:r>
              <a:rPr lang="pt-BR" sz="2400" dirty="0" err="1"/>
              <a:t>build.gradle</a:t>
            </a:r>
            <a:r>
              <a:rPr lang="pt-BR" sz="2400" dirty="0"/>
              <a:t> do seu projeto.</a:t>
            </a:r>
          </a:p>
          <a:p>
            <a:r>
              <a:rPr lang="pt-BR" sz="2400" dirty="0"/>
              <a:t>2.	Adicione as seguintes dependências: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B328A1-5EAB-FF60-4E5B-A4D67400B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21" y="4189238"/>
            <a:ext cx="6388958" cy="3008445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EDD488-2083-D374-6DB5-209AB6CF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3709893-7719-56D3-2782-0427339A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13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D499-D69D-073F-5563-98BBC54B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D1A193D-4FFE-BC48-602B-64A0D8267DE8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en-US" sz="4000" b="1" dirty="0">
                <a:latin typeface="Impact" panose="020B0806030902050204" pitchFamily="34" charset="0"/>
              </a:rPr>
              <a:t>Requisições HTTP </a:t>
            </a:r>
          </a:p>
          <a:p>
            <a:pPr algn="ctr"/>
            <a:r>
              <a:rPr lang="en-US" sz="4000" b="1" dirty="0">
                <a:latin typeface="Impact" panose="020B0806030902050204" pitchFamily="34" charset="0"/>
              </a:rPr>
              <a:t>(GET, POST, PUT, DELETE)</a:t>
            </a:r>
            <a:endParaRPr lang="pt-BR" sz="4000" b="1" dirty="0">
              <a:latin typeface="Impact" panose="020B080603090205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317A845-9C6A-C769-6FC7-88B8E810CEEF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D01ECB3-DE8F-1D21-5362-41935A047172}"/>
              </a:ext>
            </a:extLst>
          </p:cNvPr>
          <p:cNvSpPr/>
          <p:nvPr/>
        </p:nvSpPr>
        <p:spPr>
          <a:xfrm>
            <a:off x="1243263" y="8213556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10427F6-85FB-FD29-007A-6AFC2125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10F3200-8853-3CB9-60DD-71F71561D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83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EC788-6D05-2942-41BE-28BE7326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C1419EF-2C1F-9EF1-F4F7-CACED33F7E8A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1C573210-7584-9F10-7BF6-3B4076AFD7B8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549C0A88-761A-F3E0-3DC6-BD524A15F3F1}"/>
              </a:ext>
            </a:extLst>
          </p:cNvPr>
          <p:cNvSpPr txBox="1"/>
          <p:nvPr/>
        </p:nvSpPr>
        <p:spPr>
          <a:xfrm>
            <a:off x="1226842" y="4625938"/>
            <a:ext cx="490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Requisição GET</a:t>
            </a:r>
          </a:p>
        </p:txBody>
      </p:sp>
      <p:sp>
        <p:nvSpPr>
          <p:cNvPr id="9" name="texto_componente 1">
            <a:extLst>
              <a:ext uri="{FF2B5EF4-FFF2-40B4-BE49-F238E27FC236}">
                <a16:creationId xmlns:a16="http://schemas.microsoft.com/office/drawing/2014/main" id="{C00DE284-3E18-09D5-8D89-E5A0CE486ED2}"/>
              </a:ext>
            </a:extLst>
          </p:cNvPr>
          <p:cNvSpPr txBox="1"/>
          <p:nvPr/>
        </p:nvSpPr>
        <p:spPr>
          <a:xfrm>
            <a:off x="1226842" y="2173667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 é uma biblioteca poderosa para testes de integração de APIs </a:t>
            </a:r>
            <a:r>
              <a:rPr lang="pt-BR" sz="2400" dirty="0" err="1"/>
              <a:t>RESTful</a:t>
            </a:r>
            <a:r>
              <a:rPr lang="pt-BR" sz="2400" dirty="0"/>
              <a:t> em Java. Com ele, é possível realizar e validar requisições HTTP de forma simples e eficiente. Vamos explorar as requisições mais comuns: GET, POST, PUT e DELETE, com exemplos de código Java.</a:t>
            </a:r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DF38FD20-6762-6C39-5239-F4BBB3A6A92D}"/>
              </a:ext>
            </a:extLst>
          </p:cNvPr>
          <p:cNvSpPr txBox="1"/>
          <p:nvPr/>
        </p:nvSpPr>
        <p:spPr>
          <a:xfrm>
            <a:off x="1226841" y="5504329"/>
            <a:ext cx="7868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requisição GET é uma das operações mais comuns usadas em APIs </a:t>
            </a:r>
            <a:r>
              <a:rPr lang="pt-BR" sz="2400" dirty="0" err="1"/>
              <a:t>RESTful</a:t>
            </a:r>
            <a:r>
              <a:rPr lang="pt-BR" sz="2400" dirty="0"/>
              <a:t>. Ela é utilizada para recuperar dados de um servidor. Quando você faz uma requisição GET para um determinado </a:t>
            </a:r>
            <a:r>
              <a:rPr lang="pt-BR" sz="2400" dirty="0" err="1"/>
              <a:t>endpoint</a:t>
            </a:r>
            <a:r>
              <a:rPr lang="pt-BR" sz="2400" dirty="0"/>
              <a:t>, você está basicamente solicitando ao servidor que lhe envie uma representação dos dados armazenados nesse </a:t>
            </a:r>
            <a:r>
              <a:rPr lang="pt-BR" sz="2400" dirty="0" err="1"/>
              <a:t>endpoint</a:t>
            </a:r>
            <a:r>
              <a:rPr lang="pt-BR" sz="2400" dirty="0"/>
              <a:t>.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2DD36DD-C738-BE3B-C8D3-4C1AAF8B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A082EA0D-8426-B961-A6B0-F50E465E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FC4D2-B44E-820A-E712-956D5280A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9C9CF-9752-F038-3A10-F8A7F388690E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B2074D95-F445-F15E-BB91-AD7B0C9FAFC4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DB923369-E05B-1AE6-6131-12768A2785B3}"/>
              </a:ext>
            </a:extLst>
          </p:cNvPr>
          <p:cNvSpPr txBox="1"/>
          <p:nvPr/>
        </p:nvSpPr>
        <p:spPr>
          <a:xfrm>
            <a:off x="1226841" y="2184454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Estrutura de uma Requisição GET</a:t>
            </a:r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C2FCC87E-8202-24DF-96BB-2767E31118C7}"/>
              </a:ext>
            </a:extLst>
          </p:cNvPr>
          <p:cNvSpPr txBox="1"/>
          <p:nvPr/>
        </p:nvSpPr>
        <p:spPr>
          <a:xfrm>
            <a:off x="1226842" y="2878611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Aqui está um exemplo de como fazer uma requisição GET usando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1A801E-4612-4233-A756-9514C0865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0" y="3818990"/>
            <a:ext cx="5646821" cy="4393742"/>
          </a:xfrm>
          <a:prstGeom prst="rect">
            <a:avLst/>
          </a:prstGeom>
        </p:spPr>
      </p:pic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3F2A0DF2-3F25-4063-6C95-95A7B2D76CA5}"/>
              </a:ext>
            </a:extLst>
          </p:cNvPr>
          <p:cNvSpPr txBox="1"/>
          <p:nvPr/>
        </p:nvSpPr>
        <p:spPr>
          <a:xfrm>
            <a:off x="1226841" y="8212732"/>
            <a:ext cx="7868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Neste exemplo:</a:t>
            </a:r>
            <a:br>
              <a:rPr lang="pt-BR" sz="2400" dirty="0"/>
            </a:br>
            <a:r>
              <a:rPr lang="pt-BR" sz="2400" b="1" dirty="0" err="1"/>
              <a:t>RestAssured.baseURI</a:t>
            </a:r>
            <a:r>
              <a:rPr lang="pt-BR" sz="2400" b="1" dirty="0"/>
              <a:t>: </a:t>
            </a:r>
            <a:r>
              <a:rPr lang="pt-BR" sz="2400" dirty="0"/>
              <a:t>Define a URL base para as requisições.</a:t>
            </a:r>
            <a:br>
              <a:rPr lang="pt-BR" sz="2400" dirty="0"/>
            </a:br>
            <a:r>
              <a:rPr lang="pt-BR" sz="2400" b="1" dirty="0" err="1"/>
              <a:t>given</a:t>
            </a:r>
            <a:r>
              <a:rPr lang="pt-BR" sz="2400" b="1" dirty="0"/>
              <a:t>(): </a:t>
            </a:r>
            <a:r>
              <a:rPr lang="pt-BR" sz="2400" dirty="0"/>
              <a:t>Configura a requisição, onde você pode adicionar </a:t>
            </a:r>
            <a:r>
              <a:rPr lang="pt-BR" sz="2400" dirty="0" err="1"/>
              <a:t>headers</a:t>
            </a:r>
            <a:r>
              <a:rPr lang="pt-BR" sz="2400" dirty="0"/>
              <a:t>, parâmetros, etc.</a:t>
            </a:r>
            <a:br>
              <a:rPr lang="pt-BR" sz="2400" dirty="0"/>
            </a:br>
            <a:r>
              <a:rPr lang="pt-BR" sz="2400" b="1" dirty="0" err="1"/>
              <a:t>when</a:t>
            </a:r>
            <a:r>
              <a:rPr lang="pt-BR" sz="2400" b="1" dirty="0"/>
              <a:t>(): </a:t>
            </a:r>
            <a:r>
              <a:rPr lang="pt-BR" sz="2400" dirty="0"/>
              <a:t>Inicia a execução da requisição.</a:t>
            </a:r>
            <a:br>
              <a:rPr lang="pt-BR" sz="2400" dirty="0"/>
            </a:br>
            <a:r>
              <a:rPr lang="pt-BR" sz="2400" b="1" dirty="0" err="1"/>
              <a:t>get</a:t>
            </a:r>
            <a:r>
              <a:rPr lang="pt-BR" sz="2400" b="1" dirty="0"/>
              <a:t>("/</a:t>
            </a:r>
            <a:r>
              <a:rPr lang="pt-BR" sz="2400" b="1" dirty="0" err="1"/>
              <a:t>users</a:t>
            </a:r>
            <a:r>
              <a:rPr lang="pt-BR" sz="2400" b="1" dirty="0"/>
              <a:t>/1"): </a:t>
            </a:r>
            <a:r>
              <a:rPr lang="pt-BR" sz="2400" dirty="0"/>
              <a:t>Especifica que estamos fazendo uma requisição GET para o </a:t>
            </a:r>
            <a:r>
              <a:rPr lang="pt-BR" sz="2400" dirty="0" err="1"/>
              <a:t>endpoint</a:t>
            </a:r>
            <a:r>
              <a:rPr lang="pt-BR" sz="2400" dirty="0"/>
              <a:t> /</a:t>
            </a:r>
            <a:r>
              <a:rPr lang="pt-BR" sz="2400" dirty="0" err="1"/>
              <a:t>users</a:t>
            </a:r>
            <a:r>
              <a:rPr lang="pt-BR" sz="2400" dirty="0"/>
              <a:t>/1.</a:t>
            </a:r>
            <a:br>
              <a:rPr lang="pt-BR" sz="2400" dirty="0"/>
            </a:br>
            <a:r>
              <a:rPr lang="pt-BR" sz="2400" b="1" dirty="0" err="1"/>
              <a:t>then</a:t>
            </a:r>
            <a:r>
              <a:rPr lang="pt-BR" sz="2400" b="1" dirty="0"/>
              <a:t>(): </a:t>
            </a:r>
            <a:r>
              <a:rPr lang="pt-BR" sz="2400" dirty="0"/>
              <a:t>Permite fazer validações na resposta.</a:t>
            </a:r>
            <a:br>
              <a:rPr lang="pt-BR" sz="2400" dirty="0"/>
            </a:br>
            <a:r>
              <a:rPr lang="pt-BR" sz="2400" b="1" dirty="0" err="1"/>
              <a:t>statusCode</a:t>
            </a:r>
            <a:r>
              <a:rPr lang="pt-BR" sz="2400" b="1" dirty="0"/>
              <a:t>(200): </a:t>
            </a:r>
            <a:r>
              <a:rPr lang="pt-BR" sz="2400" dirty="0"/>
              <a:t>Verifica se o servidor retornou o código de status 200.</a:t>
            </a:r>
            <a:br>
              <a:rPr lang="pt-BR" sz="2400" dirty="0"/>
            </a:br>
            <a:r>
              <a:rPr lang="pt-BR" sz="2400" b="1" dirty="0" err="1"/>
              <a:t>extract</a:t>
            </a:r>
            <a:r>
              <a:rPr lang="pt-BR" sz="2400" b="1" dirty="0"/>
              <a:t>().response(): </a:t>
            </a:r>
            <a:r>
              <a:rPr lang="pt-BR" sz="2400" dirty="0"/>
              <a:t>Extrai a resposta da requisição para uso posterior.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9670833-3EDC-3725-2DC6-C90950CB1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5B6B9FF-98B0-12DA-CE6C-78E815B1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092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EB-9E6D-189D-772F-9D8E54B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728F15D-FB74-B912-8813-ECF4054AC9B1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C0FF4B61-50EF-B6C9-1FA8-17BB5C6FC477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4706D5AA-F2BF-217A-958F-CC82265AD645}"/>
              </a:ext>
            </a:extLst>
          </p:cNvPr>
          <p:cNvSpPr txBox="1"/>
          <p:nvPr/>
        </p:nvSpPr>
        <p:spPr>
          <a:xfrm>
            <a:off x="1226841" y="216560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Requisição POST</a:t>
            </a:r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040D4C51-D416-C045-DC7C-EA7D4B34491B}"/>
              </a:ext>
            </a:extLst>
          </p:cNvPr>
          <p:cNvSpPr txBox="1"/>
          <p:nvPr/>
        </p:nvSpPr>
        <p:spPr>
          <a:xfrm>
            <a:off x="1226842" y="2878611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requisição POST é utilizada para enviar dados ao servidor. É geralmente usada para criar novos recursos. Quando fazemos uma requisição POST, estamos enviando uma "carga útil" que o servidor deve processar e, em muitos casos, adicionar aos dados existentes.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CCBD2739-34F2-6DE3-6430-B69FE40C8986}"/>
              </a:ext>
            </a:extLst>
          </p:cNvPr>
          <p:cNvSpPr txBox="1"/>
          <p:nvPr/>
        </p:nvSpPr>
        <p:spPr>
          <a:xfrm>
            <a:off x="1226841" y="5735214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Aqui está um exemplo de como fazer uma requisição POST usando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: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B58EE5A1-C2C9-670A-6B45-79E46BE93F42}"/>
              </a:ext>
            </a:extLst>
          </p:cNvPr>
          <p:cNvSpPr txBox="1"/>
          <p:nvPr/>
        </p:nvSpPr>
        <p:spPr>
          <a:xfrm>
            <a:off x="1226841" y="4984021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Estrutura de uma Requisição POST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D264391-C0EF-92C8-EB60-FE08BF7D8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0" y="7051241"/>
            <a:ext cx="6368715" cy="5398026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0A5964E-38B2-D406-DDD7-41220A0B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D1F4F86-C505-6959-887F-15AC3CD4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2698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336</TotalTime>
  <Words>2600</Words>
  <Application>Microsoft Office PowerPoint</Application>
  <PresentationFormat>Papel A3 (297 x 420 mm)</PresentationFormat>
  <Paragraphs>242</Paragraphs>
  <Slides>34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0" baseType="lpstr">
      <vt:lpstr>8BIT WONDER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Desvendando Rest Assured - A força dos testes JAVA</dc:title>
  <dc:creator>Priscila Pereira</dc:creator>
  <cp:lastModifiedBy>Clemerson Ramos de sousa</cp:lastModifiedBy>
  <cp:revision>47</cp:revision>
  <dcterms:created xsi:type="dcterms:W3CDTF">2024-11-25T22:57:05Z</dcterms:created>
  <dcterms:modified xsi:type="dcterms:W3CDTF">2024-12-01T18:38:36Z</dcterms:modified>
</cp:coreProperties>
</file>